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  <p:sldMasterId id="2147483696" r:id="rId6"/>
    <p:sldMasterId id="2147483720" r:id="rId7"/>
    <p:sldMasterId id="2147483716" r:id="rId8"/>
    <p:sldMasterId id="2147483714" r:id="rId9"/>
  </p:sldMasterIdLst>
  <p:notesMasterIdLst>
    <p:notesMasterId r:id="rId17"/>
  </p:notesMasterIdLst>
  <p:handoutMasterIdLst>
    <p:handoutMasterId r:id="rId18"/>
  </p:handoutMasterIdLst>
  <p:sldIdLst>
    <p:sldId id="261" r:id="rId10"/>
    <p:sldId id="1465" r:id="rId11"/>
    <p:sldId id="1416" r:id="rId12"/>
    <p:sldId id="257" r:id="rId13"/>
    <p:sldId id="1451" r:id="rId14"/>
    <p:sldId id="269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orient="horz" pos="572" userDrawn="1">
          <p15:clr>
            <a:srgbClr val="A4A3A4"/>
          </p15:clr>
        </p15:guide>
        <p15:guide id="3" orient="horz" pos="2795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1071" userDrawn="1">
          <p15:clr>
            <a:srgbClr val="A4A3A4"/>
          </p15:clr>
        </p15:guide>
        <p15:guide id="6" orient="horz" pos="3730" userDrawn="1">
          <p15:clr>
            <a:srgbClr val="A4A3A4"/>
          </p15:clr>
        </p15:guide>
        <p15:guide id="7" orient="horz" pos="4247" userDrawn="1">
          <p15:clr>
            <a:srgbClr val="A4A3A4"/>
          </p15:clr>
        </p15:guide>
        <p15:guide id="8" orient="horz" pos="194" userDrawn="1">
          <p15:clr>
            <a:srgbClr val="A4A3A4"/>
          </p15:clr>
        </p15:guide>
        <p15:guide id="9" orient="horz" pos="4065" userDrawn="1">
          <p15:clr>
            <a:srgbClr val="A4A3A4"/>
          </p15:clr>
        </p15:guide>
        <p15:guide id="10" orient="horz" pos="459" userDrawn="1">
          <p15:clr>
            <a:srgbClr val="A4A3A4"/>
          </p15:clr>
        </p15:guide>
        <p15:guide id="11" orient="horz" pos="127" userDrawn="1">
          <p15:clr>
            <a:srgbClr val="A4A3A4"/>
          </p15:clr>
        </p15:guide>
        <p15:guide id="12" orient="horz" pos="527" userDrawn="1">
          <p15:clr>
            <a:srgbClr val="A4A3A4"/>
          </p15:clr>
        </p15:guide>
        <p15:guide id="13" orient="horz" pos="986" userDrawn="1">
          <p15:clr>
            <a:srgbClr val="A4A3A4"/>
          </p15:clr>
        </p15:guide>
        <p15:guide id="14" pos="5919" userDrawn="1">
          <p15:clr>
            <a:srgbClr val="A4A3A4"/>
          </p15:clr>
        </p15:guide>
        <p15:guide id="15" pos="313" userDrawn="1">
          <p15:clr>
            <a:srgbClr val="A4A3A4"/>
          </p15:clr>
        </p15:guide>
        <p15:guide id="16" pos="7408" userDrawn="1">
          <p15:clr>
            <a:srgbClr val="A4A3A4"/>
          </p15:clr>
        </p15:guide>
        <p15:guide id="17" pos="635" userDrawn="1">
          <p15:clr>
            <a:srgbClr val="A4A3A4"/>
          </p15:clr>
        </p15:guide>
        <p15:guide id="18" pos="3477" userDrawn="1">
          <p15:clr>
            <a:srgbClr val="A4A3A4"/>
          </p15:clr>
        </p15:guide>
        <p15:guide id="19" pos="816" userDrawn="1">
          <p15:clr>
            <a:srgbClr val="A4A3A4"/>
          </p15:clr>
        </p15:guide>
        <p15:guide id="20" pos="3999" userDrawn="1">
          <p15:clr>
            <a:srgbClr val="A4A3A4"/>
          </p15:clr>
        </p15:guide>
        <p15:guide id="21" pos="38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Olson" initials="JO" lastIdx="13" clrIdx="6">
    <p:extLst>
      <p:ext uri="{19B8F6BF-5375-455C-9EA6-DF929625EA0E}">
        <p15:presenceInfo xmlns:p15="http://schemas.microsoft.com/office/powerpoint/2012/main" userId="S::jolson@rfideas.com::fbcea310-0433-4791-804c-02bcc109891d" providerId="AD"/>
      </p:ext>
    </p:extLst>
  </p:cmAuthor>
  <p:cmAuthor id="1" name="Megan Flynn" initials="MF" lastIdx="73" clrIdx="0">
    <p:extLst>
      <p:ext uri="{19B8F6BF-5375-455C-9EA6-DF929625EA0E}">
        <p15:presenceInfo xmlns:p15="http://schemas.microsoft.com/office/powerpoint/2012/main" userId="S::mflynn@symmetrimkting.onmicrosoft.com::c271b0bf-a65a-415a-b9bf-aeb179cdce08" providerId="AD"/>
      </p:ext>
    </p:extLst>
  </p:cmAuthor>
  <p:cmAuthor id="8" name="Ashik Ramkalawon" initials="AR" lastIdx="1" clrIdx="7">
    <p:extLst>
      <p:ext uri="{19B8F6BF-5375-455C-9EA6-DF929625EA0E}">
        <p15:presenceInfo xmlns:p15="http://schemas.microsoft.com/office/powerpoint/2012/main" userId="S::aramkalawon@rfideas.com::cbf1becb-5b4c-42a0-9782-fc4f4a20b657" providerId="AD"/>
      </p:ext>
    </p:extLst>
  </p:cmAuthor>
  <p:cmAuthor id="2" name="Menya Nsanzumuco" initials="MN" lastIdx="32" clrIdx="1">
    <p:extLst>
      <p:ext uri="{19B8F6BF-5375-455C-9EA6-DF929625EA0E}">
        <p15:presenceInfo xmlns:p15="http://schemas.microsoft.com/office/powerpoint/2012/main" userId="S::mnsanzumuco@rfideas.com::4f8fd923-6fec-4aa2-9fb4-0c634ff0db7e" providerId="AD"/>
      </p:ext>
    </p:extLst>
  </p:cmAuthor>
  <p:cmAuthor id="3" name="Arlene King" initials="AK" lastIdx="80" clrIdx="2">
    <p:extLst>
      <p:ext uri="{19B8F6BF-5375-455C-9EA6-DF929625EA0E}">
        <p15:presenceInfo xmlns:p15="http://schemas.microsoft.com/office/powerpoint/2012/main" userId="S::AKing@rfideas.com::a59e9189-7056-4dfe-8036-bbea0a557666" providerId="AD"/>
      </p:ext>
    </p:extLst>
  </p:cmAuthor>
  <p:cmAuthor id="4" name="Ian Bayly" initials="IB" lastIdx="26" clrIdx="3">
    <p:extLst>
      <p:ext uri="{19B8F6BF-5375-455C-9EA6-DF929625EA0E}">
        <p15:presenceInfo xmlns:p15="http://schemas.microsoft.com/office/powerpoint/2012/main" userId="S::ibayly@rfideas.com::38e150cc-f037-4e83-84ca-9cea641e9ba2" providerId="AD"/>
      </p:ext>
    </p:extLst>
  </p:cmAuthor>
  <p:cmAuthor id="5" name="Kristen Paladino" initials="KP" lastIdx="4" clrIdx="4">
    <p:extLst>
      <p:ext uri="{19B8F6BF-5375-455C-9EA6-DF929625EA0E}">
        <p15:presenceInfo xmlns:p15="http://schemas.microsoft.com/office/powerpoint/2012/main" userId="S::kpaladino@symmetrimkting.onmicrosoft.com::fecf9819-e218-4346-a9db-ce12057bb61e" providerId="AD"/>
      </p:ext>
    </p:extLst>
  </p:cmAuthor>
  <p:cmAuthor id="6" name="Joaquin Valdez" initials="JV" lastIdx="64" clrIdx="5">
    <p:extLst>
      <p:ext uri="{19B8F6BF-5375-455C-9EA6-DF929625EA0E}">
        <p15:presenceInfo xmlns:p15="http://schemas.microsoft.com/office/powerpoint/2012/main" userId="S::jvaldez@symmetrimkting.onmicrosoft.com::6f635360-05ef-4ff0-b2ba-042b6c1b28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142B"/>
    <a:srgbClr val="F9C14B"/>
    <a:srgbClr val="B7D342"/>
    <a:srgbClr val="AAAAAA"/>
    <a:srgbClr val="BFBFBF"/>
    <a:srgbClr val="717171"/>
    <a:srgbClr val="FFFFFF"/>
    <a:srgbClr val="00000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 autoAdjust="0"/>
    <p:restoredTop sz="94694" autoAdjust="0"/>
  </p:normalViewPr>
  <p:slideViewPr>
    <p:cSldViewPr snapToGrid="0" showGuides="1">
      <p:cViewPr varScale="1">
        <p:scale>
          <a:sx n="104" d="100"/>
          <a:sy n="104" d="100"/>
        </p:scale>
        <p:origin x="774" y="108"/>
      </p:cViewPr>
      <p:guideLst>
        <p:guide orient="horz" pos="935"/>
        <p:guide orient="horz" pos="572"/>
        <p:guide orient="horz" pos="2795"/>
        <p:guide orient="horz"/>
        <p:guide orient="horz" pos="1071"/>
        <p:guide orient="horz" pos="3730"/>
        <p:guide orient="horz" pos="4247"/>
        <p:guide orient="horz" pos="194"/>
        <p:guide orient="horz" pos="4065"/>
        <p:guide orient="horz" pos="459"/>
        <p:guide orient="horz" pos="127"/>
        <p:guide orient="horz" pos="527"/>
        <p:guide orient="horz" pos="986"/>
        <p:guide pos="5919"/>
        <p:guide pos="313"/>
        <p:guide pos="7408"/>
        <p:guide pos="635"/>
        <p:guide pos="3477"/>
        <p:guide pos="816"/>
        <p:guide pos="3999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568"/>
    </p:cViewPr>
  </p:sorterViewPr>
  <p:notesViewPr>
    <p:cSldViewPr snapToGrid="0" showGuides="1">
      <p:cViewPr varScale="1">
        <p:scale>
          <a:sx n="80" d="100"/>
          <a:sy n="80" d="100"/>
        </p:scale>
        <p:origin x="-31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B8D40-2C63-48F1-86E7-8CC38BE599DC}" type="datetimeFigureOut">
              <a:rPr lang="en-GB" smtClean="0"/>
              <a:t>29/09/2023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3961E-BFE3-4960-92EB-994F6BF3497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879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A4893-BFB8-4BD0-B283-10BC1B9E1A6E}" type="datetimeFigureOut">
              <a:rPr lang="en-GB" smtClean="0"/>
              <a:t>29/09/2023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4CA19-2564-4A47-98A2-079A8A3DCD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17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Features/Benefits: </a:t>
            </a:r>
          </a:p>
          <a:p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Designed for Ricoh’s Smart Operation Panel, providing a seamless, secure print solution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Snap-on, plug-and-play compatibility with Ricoh A3 and Ricoh A4 multifunction printers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Seamlessly fits the A3 printer’s second-generation G2 SOP side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Includes a Secure Access Module (SAM) slot to support iCLASS……Custom design offers ‘Integrated’ badge reader for new G2 A3 SOP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Clean installation without external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Snaps into A3 side pocket offering full panel tilt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Short mini USB cable inside connects to internal 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4CA19-2564-4A47-98A2-079A8A3DCD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26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Features/Benefits: </a:t>
            </a:r>
          </a:p>
          <a:p>
            <a:endParaRPr lang="en-US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Designed for Ricoh’s Smart Operation Panel, providing a seamless, secure print solution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Snap-on, plug-and-play compatibility with Ricoh A3 and Ricoh A4 multifunction printers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Seamlessly fits the A3 printer’s second-generation G2 SOP side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Includes a Secure Access Module (SAM) slot to support iCLASS……Custom design offers ‘Integrated’ badge reader for new G2 A3 SOP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Clean installation without external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Snaps into A3 side pocket offering full panel tilt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Short mini USB cable inside connects to internal 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4CA19-2564-4A47-98A2-079A8A3DCD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22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Title_N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4459" y="3871731"/>
            <a:ext cx="3383641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rgbClr val="CF142B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marL="0" marR="0" lvl="0" indent="0" defTabSz="43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F142B"/>
                </a:solidFill>
                <a:effectLst/>
                <a:uLnTx/>
                <a:uFillTx/>
                <a:latin typeface="Arial" pitchFamily="34" charset="0"/>
              </a:rPr>
              <a:t>Option sub title. Arial~18pt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CF142B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78973" y="5382986"/>
            <a:ext cx="3369128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76998" y="5988685"/>
            <a:ext cx="3371102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Division, Company Arial~16pt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765" y="444292"/>
            <a:ext cx="3022947" cy="30114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title. Arial ~32pt.</a:t>
            </a:r>
          </a:p>
        </p:txBody>
      </p:sp>
    </p:spTree>
    <p:extLst>
      <p:ext uri="{BB962C8B-B14F-4D97-AF65-F5344CB8AC3E}">
        <p14:creationId xmlns:p14="http://schemas.microsoft.com/office/powerpoint/2010/main" val="329125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2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89445" y="1477963"/>
            <a:ext cx="5324356" cy="2399556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6"/>
          </p:nvPr>
        </p:nvSpPr>
        <p:spPr>
          <a:xfrm>
            <a:off x="6116866" y="1477963"/>
            <a:ext cx="5617633" cy="4830762"/>
          </a:xfrm>
          <a:prstGeom prst="rect">
            <a:avLst/>
          </a:prstGeom>
        </p:spPr>
        <p:txBody>
          <a:bodyPr/>
          <a:lstStyle>
            <a:lvl1pPr marL="342900" indent="-342900">
              <a:spcAft>
                <a:spcPts val="600"/>
              </a:spcAft>
              <a:buClr>
                <a:srgbClr val="CF142B"/>
              </a:buClr>
              <a:buFont typeface="Wingdings" pitchFamily="2" charset="2"/>
              <a:buChar char="§"/>
              <a:defRPr sz="2800"/>
            </a:lvl1pPr>
            <a:lvl2pPr marL="742950" indent="-285750">
              <a:spcAft>
                <a:spcPts val="600"/>
              </a:spcAft>
              <a:buClrTx/>
              <a:buFont typeface="Arial" pitchFamily="34" charset="0"/>
              <a:buChar char="–"/>
              <a:defRPr sz="2000"/>
            </a:lvl2pPr>
          </a:lstStyle>
          <a:p>
            <a:pPr lvl="0"/>
            <a:r>
              <a:rPr lang="en-US" dirty="0"/>
              <a:t>Bullet 1. Arial~28pt.</a:t>
            </a:r>
          </a:p>
          <a:p>
            <a:pPr lvl="1"/>
            <a:r>
              <a:rPr lang="en-US" dirty="0"/>
              <a:t>Bullet 2. Arial~20pt.</a:t>
            </a:r>
          </a:p>
          <a:p>
            <a:pPr lvl="0"/>
            <a:r>
              <a:rPr lang="en-US" dirty="0"/>
              <a:t>Bullet 1. Arial~28pt.</a:t>
            </a:r>
          </a:p>
          <a:p>
            <a:pPr lvl="1"/>
            <a:r>
              <a:rPr lang="en-US" dirty="0"/>
              <a:t>Bullet 2. Arial~20pt.</a:t>
            </a:r>
          </a:p>
          <a:p>
            <a:pPr lvl="0"/>
            <a:r>
              <a:rPr lang="en-US" dirty="0"/>
              <a:t>Bullet 1. Arial~28pt.</a:t>
            </a:r>
          </a:p>
          <a:p>
            <a:pPr lvl="1"/>
            <a:r>
              <a:rPr lang="en-US" dirty="0"/>
              <a:t>Bullet 2. Arial~20pt.</a:t>
            </a:r>
          </a:p>
          <a:p>
            <a:pPr lvl="0"/>
            <a:r>
              <a:rPr lang="en-US" dirty="0"/>
              <a:t>Bullet 1. Arial~28pt.</a:t>
            </a:r>
          </a:p>
          <a:p>
            <a:pPr lvl="1"/>
            <a:r>
              <a:rPr lang="en-US" dirty="0"/>
              <a:t>Bullet 2. Arial~20pt.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09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87681" y="1482634"/>
            <a:ext cx="4956628" cy="220410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Click icon to add picture</a:t>
            </a:r>
            <a:endParaRPr kumimoji="0" lang="ja-JP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19285" y="1479369"/>
            <a:ext cx="5640916" cy="2173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Insert text here.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Arial~28pt.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5"/>
          </p:nvPr>
        </p:nvSpPr>
        <p:spPr>
          <a:xfrm>
            <a:off x="487681" y="3847330"/>
            <a:ext cx="4956628" cy="220410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Click icon to add picture</a:t>
            </a:r>
            <a:endParaRPr kumimoji="0" lang="ja-JP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119285" y="3847330"/>
            <a:ext cx="5640916" cy="21739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Insert text here.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Arial~28pt.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8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87681" y="1482634"/>
            <a:ext cx="4956628" cy="220410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Click icon to add picture</a:t>
            </a:r>
            <a:endParaRPr kumimoji="0" lang="ja-JP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19285" y="1479369"/>
            <a:ext cx="5640916" cy="2165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Insert text here.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Arial~28pt.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328227" y="1489114"/>
            <a:ext cx="5419375" cy="1690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Insert text here.</a:t>
            </a:r>
            <a:br>
              <a:rPr lang="en-US" dirty="0"/>
            </a:br>
            <a:r>
              <a:rPr lang="en-US" dirty="0"/>
              <a:t>Arial~28pt.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80033" y="1479395"/>
            <a:ext cx="5326464" cy="16892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Insert text here.</a:t>
            </a:r>
            <a:br>
              <a:rPr lang="en-US" dirty="0"/>
            </a:br>
            <a:r>
              <a:rPr lang="en-US" dirty="0"/>
              <a:t>Arial~28pt.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44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3624C-D459-9C4F-BC90-0CBC5C5D1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66787"/>
            <a:ext cx="10515600" cy="1713297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257A2-9A85-0A4F-BBF2-71FA3B336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62965"/>
            <a:ext cx="10515600" cy="101065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AC6CE-DB22-A545-A167-8F6D1D43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185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©2020 rf IDEAS.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E9C2D-41D7-DE4E-8EFE-9A74B81F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04B2-919A-A247-9174-FF4ACF1815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82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1" y="1111973"/>
            <a:ext cx="5837767" cy="5338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6886170" y="1354667"/>
            <a:ext cx="4696231" cy="4637128"/>
          </a:xfrm>
          <a:noFill/>
          <a:ln>
            <a:noFill/>
          </a:ln>
          <a:effectLst/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2F55-E950-FF42-B10C-FE6F3F24F97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>
                <a:solidFill>
                  <a:srgbClr val="808080"/>
                </a:solidFill>
              </a:rPr>
              <a:t>RF IDeas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0705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6884607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b="1" dirty="0">
                <a:solidFill>
                  <a:prstClr val="white"/>
                </a:solidFill>
                <a:latin typeface=""/>
              </a:rPr>
              <a:t>Facility Access Card Technologies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4251" y="6356355"/>
            <a:ext cx="668156" cy="365125"/>
          </a:xfrm>
        </p:spPr>
        <p:txBody>
          <a:bodyPr/>
          <a:lstStyle/>
          <a:p>
            <a:fld id="{8BAA72FE-0CD6-B745-A010-C24C6B294BE8}" type="slidenum">
              <a:rPr lang="en-US" b="1" smtClean="0">
                <a:solidFill>
                  <a:prstClr val="white"/>
                </a:solidFill>
              </a:rPr>
              <a:pPr/>
              <a:t>‹#›</a:t>
            </a:fld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184666"/>
          </a:xfrm>
        </p:spPr>
        <p:txBody>
          <a:bodyPr/>
          <a:lstStyle/>
          <a:p>
            <a:r>
              <a:rPr lang="en-US" b="1" dirty="0">
                <a:solidFill>
                  <a:srgbClr val="808080"/>
                </a:solidFill>
              </a:rPr>
              <a:t>© 2017 RF IDeas</a:t>
            </a:r>
          </a:p>
        </p:txBody>
      </p:sp>
    </p:spTree>
    <p:extLst>
      <p:ext uri="{BB962C8B-B14F-4D97-AF65-F5344CB8AC3E}">
        <p14:creationId xmlns:p14="http://schemas.microsoft.com/office/powerpoint/2010/main" val="303095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651958" y="3269046"/>
            <a:ext cx="8516383" cy="629715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Divider title header. Arial~36pt</a:t>
            </a:r>
            <a:endParaRPr lang="en-GB" dirty="0"/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51958" y="4106863"/>
            <a:ext cx="4519084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chemeClr val="accent1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Option sub title. Arial~18pt</a:t>
            </a:r>
            <a:endParaRPr lang="en-GB" dirty="0"/>
          </a:p>
        </p:txBody>
      </p:sp>
      <p:sp>
        <p:nvSpPr>
          <p:cNvPr id="5" name="Plaque 10"/>
          <p:cNvSpPr/>
          <p:nvPr userDrawn="1"/>
        </p:nvSpPr>
        <p:spPr>
          <a:xfrm flipH="1">
            <a:off x="9784080" y="4468813"/>
            <a:ext cx="1874520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797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10"/>
          <p:cNvSpPr/>
          <p:nvPr userDrawn="1"/>
        </p:nvSpPr>
        <p:spPr>
          <a:xfrm>
            <a:off x="673101" y="4468813"/>
            <a:ext cx="1874520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53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97417" y="3258503"/>
            <a:ext cx="8229600" cy="63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0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_Titel_with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7846937" y="2564277"/>
            <a:ext cx="3749040" cy="374444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Click icon to add picture</a:t>
            </a:r>
            <a:endParaRPr kumimoji="0" lang="ja-JP" altLang="en-US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4459" y="3871731"/>
            <a:ext cx="3393166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rgbClr val="CF142B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marL="0" marR="0" lvl="0" indent="0" defTabSz="43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F142B"/>
                </a:solidFill>
                <a:effectLst/>
                <a:uLnTx/>
                <a:uFillTx/>
                <a:latin typeface="Arial" pitchFamily="34" charset="0"/>
              </a:rPr>
              <a:t>Option sub title. Arial~18pt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CF142B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76998" y="5988685"/>
            <a:ext cx="3381117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Division, Company Arial~16pt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80765" y="444292"/>
            <a:ext cx="3022947" cy="3011427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title. Arial ~32pt.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78972" y="5382986"/>
            <a:ext cx="3378653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5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9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87092" y="3258504"/>
            <a:ext cx="8201221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65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_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que 10"/>
          <p:cNvSpPr/>
          <p:nvPr userDrawn="1"/>
        </p:nvSpPr>
        <p:spPr>
          <a:xfrm>
            <a:off x="1853777" y="1737043"/>
            <a:ext cx="1545336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CF142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Plaque 10"/>
          <p:cNvSpPr/>
          <p:nvPr userDrawn="1"/>
        </p:nvSpPr>
        <p:spPr>
          <a:xfrm>
            <a:off x="5353897" y="1737043"/>
            <a:ext cx="1545336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71717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Plaque 10"/>
          <p:cNvSpPr/>
          <p:nvPr userDrawn="1"/>
        </p:nvSpPr>
        <p:spPr>
          <a:xfrm>
            <a:off x="8854017" y="1737043"/>
            <a:ext cx="1545336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71717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1491342" y="3350697"/>
            <a:ext cx="2144487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Ricoh Red: </a:t>
            </a:r>
            <a:b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</a:b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207/20/43</a:t>
            </a:r>
          </a:p>
        </p:txBody>
      </p:sp>
      <p:sp>
        <p:nvSpPr>
          <p:cNvPr id="13" name="TextBox 12"/>
          <p:cNvSpPr txBox="1"/>
          <p:nvPr userDrawn="1"/>
        </p:nvSpPr>
        <p:spPr bwMode="auto">
          <a:xfrm>
            <a:off x="5023757" y="3350697"/>
            <a:ext cx="2144487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Gray: </a:t>
            </a:r>
            <a:b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</a:b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113/113/113</a:t>
            </a:r>
          </a:p>
        </p:txBody>
      </p:sp>
      <p:sp>
        <p:nvSpPr>
          <p:cNvPr id="14" name="TextBox 13"/>
          <p:cNvSpPr txBox="1"/>
          <p:nvPr userDrawn="1"/>
        </p:nvSpPr>
        <p:spPr bwMode="auto">
          <a:xfrm>
            <a:off x="8360229" y="3350697"/>
            <a:ext cx="2324099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White: </a:t>
            </a:r>
            <a:b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</a:b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255/255/255</a:t>
            </a:r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912285" y="1293297"/>
            <a:ext cx="3839935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800" b="1" dirty="0">
                <a:solidFill>
                  <a:srgbClr val="000000"/>
                </a:solidFill>
                <a:cs typeface="ＭＳ Ｐゴシック" charset="0"/>
              </a:rPr>
              <a:t>Primary Colours</a:t>
            </a:r>
          </a:p>
        </p:txBody>
      </p:sp>
      <p:sp>
        <p:nvSpPr>
          <p:cNvPr id="21" name="TextBox 20"/>
          <p:cNvSpPr txBox="1"/>
          <p:nvPr userDrawn="1"/>
        </p:nvSpPr>
        <p:spPr bwMode="auto">
          <a:xfrm>
            <a:off x="895351" y="3875644"/>
            <a:ext cx="3839935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800" b="1" dirty="0">
                <a:solidFill>
                  <a:srgbClr val="000000"/>
                </a:solidFill>
                <a:cs typeface="ＭＳ Ｐゴシック" charset="0"/>
              </a:rPr>
              <a:t>Secondary Colours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3338B-48E0-4503-8458-50861A84B1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sp>
        <p:nvSpPr>
          <p:cNvPr id="25" name="Plaque 10"/>
          <p:cNvSpPr/>
          <p:nvPr userDrawn="1"/>
        </p:nvSpPr>
        <p:spPr>
          <a:xfrm>
            <a:off x="1028701" y="4311650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F0919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14"/>
          <p:cNvSpPr txBox="1"/>
          <p:nvPr userDrawn="1"/>
        </p:nvSpPr>
        <p:spPr bwMode="auto">
          <a:xfrm>
            <a:off x="738412" y="5636698"/>
            <a:ext cx="1743531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240/145/146</a:t>
            </a:r>
          </a:p>
        </p:txBody>
      </p:sp>
      <p:sp>
        <p:nvSpPr>
          <p:cNvPr id="27" name="Plaque 10"/>
          <p:cNvSpPr/>
          <p:nvPr userDrawn="1"/>
        </p:nvSpPr>
        <p:spPr>
          <a:xfrm>
            <a:off x="3322143" y="4311650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F9C14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15"/>
          <p:cNvSpPr txBox="1"/>
          <p:nvPr userDrawn="1"/>
        </p:nvSpPr>
        <p:spPr bwMode="auto">
          <a:xfrm>
            <a:off x="3159579" y="5636698"/>
            <a:ext cx="1586592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249/193/75</a:t>
            </a:r>
          </a:p>
        </p:txBody>
      </p:sp>
      <p:sp>
        <p:nvSpPr>
          <p:cNvPr id="29" name="Plaque 10"/>
          <p:cNvSpPr/>
          <p:nvPr userDrawn="1"/>
        </p:nvSpPr>
        <p:spPr>
          <a:xfrm>
            <a:off x="5615585" y="4311650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B7D34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16"/>
          <p:cNvSpPr txBox="1"/>
          <p:nvPr userDrawn="1"/>
        </p:nvSpPr>
        <p:spPr bwMode="auto">
          <a:xfrm>
            <a:off x="5467349" y="5636698"/>
            <a:ext cx="1586592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183/211/66</a:t>
            </a:r>
          </a:p>
        </p:txBody>
      </p:sp>
      <p:sp>
        <p:nvSpPr>
          <p:cNvPr id="31" name="Plaque 10"/>
          <p:cNvSpPr/>
          <p:nvPr userDrawn="1"/>
        </p:nvSpPr>
        <p:spPr>
          <a:xfrm>
            <a:off x="7909027" y="4311650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45BDC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17"/>
          <p:cNvSpPr txBox="1"/>
          <p:nvPr userDrawn="1"/>
        </p:nvSpPr>
        <p:spPr bwMode="auto">
          <a:xfrm>
            <a:off x="7764236" y="5636698"/>
            <a:ext cx="1586592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69/189/207</a:t>
            </a:r>
          </a:p>
        </p:txBody>
      </p:sp>
      <p:sp>
        <p:nvSpPr>
          <p:cNvPr id="33" name="Plaque 10"/>
          <p:cNvSpPr/>
          <p:nvPr userDrawn="1"/>
        </p:nvSpPr>
        <p:spPr>
          <a:xfrm>
            <a:off x="10202469" y="4311650"/>
            <a:ext cx="1188720" cy="118872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71BCE9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18"/>
          <p:cNvSpPr txBox="1"/>
          <p:nvPr userDrawn="1"/>
        </p:nvSpPr>
        <p:spPr bwMode="auto">
          <a:xfrm>
            <a:off x="9926129" y="5636698"/>
            <a:ext cx="1738823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1000" dirty="0">
                <a:solidFill>
                  <a:srgbClr val="000000"/>
                </a:solidFill>
                <a:cs typeface="ＭＳ Ｐゴシック" charset="0"/>
              </a:rPr>
              <a:t>RGB 113/188/233</a:t>
            </a:r>
          </a:p>
        </p:txBody>
      </p:sp>
    </p:spTree>
    <p:extLst>
      <p:ext uri="{BB962C8B-B14F-4D97-AF65-F5344CB8AC3E}">
        <p14:creationId xmlns:p14="http://schemas.microsoft.com/office/powerpoint/2010/main" val="37333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97417" y="992823"/>
            <a:ext cx="11262783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Sub heading text. Arial 24~pt Bold.</a:t>
            </a:r>
            <a:endParaRPr lang="en-GB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1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0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_Text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489817" y="1477964"/>
            <a:ext cx="6234834" cy="2232025"/>
          </a:xfrm>
          <a:prstGeom prst="roundRect">
            <a:avLst>
              <a:gd name="adj" fmla="val 7449"/>
            </a:avLst>
          </a:prstGeom>
          <a:solidFill>
            <a:srgbClr val="CF1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60595" y="1592580"/>
            <a:ext cx="5926978" cy="20040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lvl="0"/>
            <a:r>
              <a:rPr lang="en-US" dirty="0"/>
              <a:t>Insert short text here. Arial~28pt.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90079" y="3854450"/>
            <a:ext cx="6246136" cy="412750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z="1600" b="1" i="0" baseline="0" dirty="0">
                <a:latin typeface="Arial" pitchFamily="34" charset="0"/>
              </a:rPr>
              <a:t>Option caption text header. Arial~16pt Bold.</a:t>
            </a:r>
            <a:endParaRPr lang="en-GB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89816" y="4359276"/>
            <a:ext cx="6246337" cy="479425"/>
          </a:xfrm>
          <a:prstGeom prst="rect">
            <a:avLst/>
          </a:prstGeom>
        </p:spPr>
        <p:txBody>
          <a:bodyPr/>
          <a:lstStyle>
            <a:lvl1pPr>
              <a:buNone/>
              <a:defRPr sz="16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Option caption text body copy. Arial~16pt.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0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97418" y="1484314"/>
            <a:ext cx="8888487" cy="3217227"/>
          </a:xfrm>
          <a:prstGeom prst="roundRect">
            <a:avLst>
              <a:gd name="adj" fmla="val 3978"/>
            </a:avLst>
          </a:prstGeom>
          <a:noFill/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1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with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92983" y="1484314"/>
            <a:ext cx="8878504" cy="321722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92983" y="4815840"/>
            <a:ext cx="8882389" cy="412750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z="1600" b="1" i="0" baseline="0" dirty="0">
                <a:latin typeface="Arial" pitchFamily="34" charset="0"/>
              </a:rPr>
              <a:t>Image caption text header. Arial~16pt Bold.</a:t>
            </a:r>
            <a:endParaRPr lang="en-GB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492983" y="5320666"/>
            <a:ext cx="8892463" cy="479425"/>
          </a:xfrm>
          <a:prstGeom prst="rect">
            <a:avLst/>
          </a:prstGeom>
        </p:spPr>
        <p:txBody>
          <a:bodyPr/>
          <a:lstStyle>
            <a:lvl1pPr>
              <a:buNone/>
              <a:defRPr sz="16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Image caption text body copy. Arial~16pt.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7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_with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97417" y="1176894"/>
            <a:ext cx="5307773" cy="237013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11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6398805" y="1176894"/>
            <a:ext cx="5361395" cy="237013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8"/>
          </p:nvPr>
        </p:nvSpPr>
        <p:spPr>
          <a:xfrm>
            <a:off x="3497581" y="3644802"/>
            <a:ext cx="5382260" cy="237648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/>
              <a:t>Click icon to add picture</a:t>
            </a:r>
            <a:endParaRPr lang="ja-JP" altLang="en-US" noProof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651711" y="3676571"/>
            <a:ext cx="2557780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Image caption text. Arial~16pt Bold.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9107172" y="3676571"/>
            <a:ext cx="2511213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Image caption text. Arial~16pt Bold.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810510" y="6002215"/>
            <a:ext cx="6570980" cy="2969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/>
              <a:t>Image caption text. Arial~16pt Bold.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20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2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3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10"/>
          <p:cNvSpPr/>
          <p:nvPr/>
        </p:nvSpPr>
        <p:spPr>
          <a:xfrm>
            <a:off x="488086" y="442281"/>
            <a:ext cx="3375666" cy="337774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CF1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5567" y="326332"/>
            <a:ext cx="2068314" cy="7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93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4"/>
          <p:cNvCxnSpPr/>
          <p:nvPr/>
        </p:nvCxnSpPr>
        <p:spPr>
          <a:xfrm>
            <a:off x="503768" y="904640"/>
            <a:ext cx="11241617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295400" y="201613"/>
            <a:ext cx="8352995" cy="61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Slide title. Arial~32pt Bold.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algn="ctr" defTabSz="914400" rtl="0" eaLnBrk="1" latinLnBrk="0" hangingPunct="1">
              <a:defRPr lang="en-GB" sz="600" kern="0" baseline="0" dirty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smtClean="0">
                <a:solidFill>
                  <a:srgbClr val="717171"/>
                </a:solidFill>
              </a:defRPr>
            </a:lvl1pPr>
          </a:lstStyle>
          <a:p>
            <a:pPr algn="r"/>
            <a:fld id="{4573338B-48E0-4503-8458-50861A84B1DB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418" y="1565276"/>
            <a:ext cx="11247967" cy="456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laque 10"/>
          <p:cNvSpPr/>
          <p:nvPr userDrawn="1"/>
        </p:nvSpPr>
        <p:spPr>
          <a:xfrm>
            <a:off x="503768" y="299128"/>
            <a:ext cx="441325" cy="442912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5504" y="238168"/>
            <a:ext cx="14922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79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62" r:id="rId9"/>
    <p:sldLayoutId id="2147483673" r:id="rId10"/>
    <p:sldLayoutId id="2147483674" r:id="rId11"/>
    <p:sldLayoutId id="2147483765" r:id="rId12"/>
    <p:sldLayoutId id="2147483770" r:id="rId13"/>
    <p:sldLayoutId id="214748377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GB" sz="20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5567" y="326332"/>
            <a:ext cx="2068314" cy="7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8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5567" y="326332"/>
            <a:ext cx="2068314" cy="79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que 10"/>
          <p:cNvSpPr/>
          <p:nvPr userDrawn="1"/>
        </p:nvSpPr>
        <p:spPr>
          <a:xfrm flipH="1">
            <a:off x="9784080" y="4468813"/>
            <a:ext cx="1874520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900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4"/>
          <p:cNvCxnSpPr/>
          <p:nvPr/>
        </p:nvCxnSpPr>
        <p:spPr>
          <a:xfrm>
            <a:off x="503768" y="904640"/>
            <a:ext cx="11241617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2"/>
          <p:cNvSpPr>
            <a:spLocks noGrp="1"/>
          </p:cNvSpPr>
          <p:nvPr>
            <p:ph type="dt" sz="half" idx="20"/>
          </p:nvPr>
        </p:nvSpPr>
        <p:spPr>
          <a:xfrm>
            <a:off x="503767" y="6506368"/>
            <a:ext cx="8877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A75A6210-D5B1-47D6-8546-22B8E9CA5FBF}" type="datetimeFigureOut">
              <a:rPr lang="en-GB" smtClean="0"/>
              <a:pPr/>
              <a:t>29/09/2023</a:t>
            </a:fld>
            <a:endParaRPr lang="en-GB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3055673" y="6506368"/>
            <a:ext cx="610102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r>
              <a:rPr lang="en-GB" dirty="0"/>
              <a:t>Version: [###] Classification: Internal  Owner: [Insert name] 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11095567" y="6514153"/>
            <a:ext cx="6550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GB" sz="600" kern="0" baseline="0" smtClean="0">
                <a:solidFill>
                  <a:srgbClr val="717171"/>
                </a:solidFill>
                <a:latin typeface="Arial" pitchFamily="34" charset="0"/>
              </a:defRPr>
            </a:lvl1pPr>
          </a:lstStyle>
          <a:p>
            <a:fld id="{4573338B-48E0-4503-8458-50861A84B1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que 10"/>
          <p:cNvSpPr/>
          <p:nvPr userDrawn="1"/>
        </p:nvSpPr>
        <p:spPr>
          <a:xfrm>
            <a:off x="503768" y="299128"/>
            <a:ext cx="441325" cy="442912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201613"/>
            <a:ext cx="8505825" cy="61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Slide title. Arial~32pt Bold.</a:t>
            </a:r>
            <a:endParaRPr lang="en-US" dirty="0"/>
          </a:p>
        </p:txBody>
      </p:sp>
      <p:pic>
        <p:nvPicPr>
          <p:cNvPr id="10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5504" y="238168"/>
            <a:ext cx="14922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2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ricoh_lock_up_rgb_positive-0315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792" y="2708001"/>
            <a:ext cx="3744416" cy="144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3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ners.rfideas.com/prm/English/s/assets?collectionId=1844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hyperlink" Target="mailto:sales@ricoh-usa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aramkalawon@RFIDeas.com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.png"/><Relationship Id="rId2" Type="http://schemas.openxmlformats.org/officeDocument/2006/relationships/hyperlink" Target="https://www.rfideas.com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0" Type="http://schemas.openxmlformats.org/officeDocument/2006/relationships/hyperlink" Target="mailto:sales@rfideas.com" TargetMode="External"/><Relationship Id="rId4" Type="http://schemas.openxmlformats.org/officeDocument/2006/relationships/image" Target="../media/image16.png"/><Relationship Id="rId9" Type="http://schemas.openxmlformats.org/officeDocument/2006/relationships/hyperlink" Target="mailto:techsupport@rfideas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creen shot of a computer&#10;&#10;Description automatically generated">
            <a:extLst>
              <a:ext uri="{FF2B5EF4-FFF2-40B4-BE49-F238E27FC236}">
                <a16:creationId xmlns:a16="http://schemas.microsoft.com/office/drawing/2014/main" id="{02967159-6564-0244-B7EF-223D10817C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812" y="2564277"/>
            <a:ext cx="3749040" cy="3744448"/>
          </a:xfrm>
        </p:spPr>
      </p:pic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78973" y="4193849"/>
            <a:ext cx="6239880" cy="666386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Ashik Ramkalawon</a:t>
            </a:r>
            <a:r>
              <a:rPr lang="en-GB" dirty="0">
                <a:solidFill>
                  <a:schemeClr val="tx1"/>
                </a:solidFill>
              </a:rPr>
              <a:t>, Channel Account Manager, rf IDEAS</a:t>
            </a:r>
          </a:p>
          <a:p>
            <a:r>
              <a:rPr lang="en-GB" b="1" dirty="0">
                <a:solidFill>
                  <a:schemeClr val="tx1"/>
                </a:solidFill>
              </a:rPr>
              <a:t>Jim Garlington</a:t>
            </a:r>
            <a:r>
              <a:rPr lang="en-US" dirty="0">
                <a:solidFill>
                  <a:schemeClr val="tx1"/>
                </a:solidFill>
              </a:rPr>
              <a:t>, Director of Sales Americas, rf IDEAS 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 IDEAS new WAVE ID</a:t>
            </a:r>
            <a:r>
              <a:rPr lang="en-GB" baseline="30000" dirty="0"/>
              <a:t>®  </a:t>
            </a:r>
            <a:r>
              <a:rPr lang="en-GB" dirty="0"/>
              <a:t>Gen2.5 SOP reader launch</a:t>
            </a:r>
            <a:br>
              <a:rPr lang="en-GB" dirty="0"/>
            </a:br>
            <a:br>
              <a:rPr lang="en-GB" dirty="0"/>
            </a:br>
            <a:endParaRPr lang="en-GB" sz="16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478972" y="5655879"/>
            <a:ext cx="1811645" cy="320040"/>
          </a:xfrm>
        </p:spPr>
        <p:txBody>
          <a:bodyPr/>
          <a:lstStyle/>
          <a:p>
            <a:r>
              <a:rPr lang="en-GB" dirty="0"/>
              <a:t>September 2020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74B03-4212-B24D-9F37-759F80079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7178930" y="159139"/>
            <a:ext cx="2159882" cy="88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FC35-6F2A-7349-A2C7-9DB5E3FC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4595"/>
            <a:ext cx="10515600" cy="1010653"/>
          </a:xfrm>
        </p:spPr>
        <p:txBody>
          <a:bodyPr anchor="ctr">
            <a:normAutofit/>
          </a:bodyPr>
          <a:lstStyle/>
          <a:p>
            <a:r>
              <a:rPr lang="en-US" sz="4500" dirty="0"/>
              <a:t>New Product 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1F0E7-911D-2244-B11B-8C82391F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95248"/>
            <a:ext cx="10515600" cy="727804"/>
          </a:xfrm>
        </p:spPr>
        <p:txBody>
          <a:bodyPr anchor="ctr"/>
          <a:lstStyle/>
          <a:p>
            <a:r>
              <a:rPr lang="en-US" dirty="0"/>
              <a:t>WAVE ID®  Ricoh Universal SOP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940134-C567-44B2-B19D-4C43771C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8511252" y="109801"/>
            <a:ext cx="1554602" cy="6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AF7B-0DAA-304F-B9A8-03E95D45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55" y="180249"/>
            <a:ext cx="7642927" cy="610471"/>
          </a:xfrm>
        </p:spPr>
        <p:txBody>
          <a:bodyPr/>
          <a:lstStyle/>
          <a:p>
            <a:r>
              <a:rPr lang="en-US" sz="2800" dirty="0"/>
              <a:t>New WAVE ID</a:t>
            </a:r>
            <a:r>
              <a:rPr lang="en-US" sz="2800" baseline="30000" dirty="0"/>
              <a:t>®</a:t>
            </a:r>
            <a:r>
              <a:rPr lang="en-US" sz="2800" dirty="0"/>
              <a:t> Ricoh Universal SOP Reader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C5E21-8FD4-B64C-BB72-225511A7CD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705" y="1276204"/>
            <a:ext cx="8218050" cy="540154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The latest from rf IDEAS, designed specifically for Ricoh, the WAVE ID Ricoh Universal SOP reader delivers </a:t>
            </a:r>
            <a:r>
              <a:rPr lang="en-US" sz="2000" b="1" dirty="0"/>
              <a:t>simple, secure authentication</a:t>
            </a:r>
            <a:r>
              <a:rPr lang="en-US" sz="2000" dirty="0"/>
              <a:t>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r>
              <a:rPr lang="en-US" sz="1800" dirty="0"/>
              <a:t>Snap-on, plug-and-play compatibility for Gen 2.5 SOP </a:t>
            </a:r>
          </a:p>
          <a:p>
            <a:pPr lvl="1"/>
            <a:r>
              <a:rPr lang="en-US" sz="1400" dirty="0"/>
              <a:t>Seamlessly fits with A3 SOP (Gen 2.5) without impeding devices tilt range</a:t>
            </a:r>
          </a:p>
          <a:p>
            <a:pPr lvl="1"/>
            <a:r>
              <a:rPr lang="en-US" sz="1400" dirty="0"/>
              <a:t>Fits A4 SOP (Gen 2.5) but with reduced vertical tilt range</a:t>
            </a:r>
          </a:p>
          <a:p>
            <a:pPr marL="457200" lvl="1" indent="0">
              <a:buNone/>
            </a:pPr>
            <a:endParaRPr lang="en-US" sz="800" dirty="0"/>
          </a:p>
          <a:p>
            <a:r>
              <a:rPr lang="en-US" sz="1800" dirty="0"/>
              <a:t>Includes SAM slot to support support iCLASS® ID®/SE®/SEOS® or MIFARE® Secure Memory</a:t>
            </a:r>
          </a:p>
          <a:p>
            <a:endParaRPr lang="en-US" sz="800" dirty="0"/>
          </a:p>
          <a:p>
            <a:r>
              <a:rPr lang="en-US" sz="1800" dirty="0"/>
              <a:t>Bluetooth integration supported with digital/mobile credentials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New WAVE ID Ricoh Universal SOP card reader models &amp; SIM cards: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400" b="1" dirty="0"/>
              <a:t>RDR-80541AKU-RSOP </a:t>
            </a:r>
            <a:r>
              <a:rPr lang="en-US" sz="1400" dirty="0"/>
              <a:t>(WAVE ID Plus RSOP)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400" b="1" dirty="0"/>
              <a:t>KT-80041AKU-RSOP </a:t>
            </a:r>
            <a:r>
              <a:rPr lang="en-US" sz="1400" dirty="0"/>
              <a:t>(WAVE ID Plus RSOP w/ HID iCLASS® &amp; SEOS® - incl. SIM card)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sz="1400" b="1" dirty="0"/>
              <a:t>RDR-80M41AKU-RSOP </a:t>
            </a:r>
            <a:r>
              <a:rPr lang="en-US" sz="1400" dirty="0"/>
              <a:t>(</a:t>
            </a:r>
            <a:r>
              <a:rPr lang="nb-NO" sz="1400" dirty="0"/>
              <a:t>WAVE ID Plus RSOP MIFARE Secure – incl. SIM card)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b-NO" sz="1400" b="1" dirty="0"/>
              <a:t>RDR-30541BKU-RSOP</a:t>
            </a:r>
            <a:r>
              <a:rPr lang="nb-NO" sz="1400" dirty="0"/>
              <a:t> (WAVE ID Plus RSOP Mobile BLE)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40FC3FE-C107-D04C-A632-2683E0828075}"/>
              </a:ext>
            </a:extLst>
          </p:cNvPr>
          <p:cNvSpPr txBox="1">
            <a:spLocks/>
          </p:cNvSpPr>
          <p:nvPr/>
        </p:nvSpPr>
        <p:spPr>
          <a:xfrm>
            <a:off x="8882464" y="1636704"/>
            <a:ext cx="3180203" cy="610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en-GB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rgbClr val="494985"/>
                </a:solidFill>
                <a:latin typeface="+mj-lt"/>
              </a:rPr>
              <a:t>Projected Product Release: </a:t>
            </a:r>
            <a:br>
              <a:rPr lang="en-US" sz="1400" b="1" dirty="0">
                <a:solidFill>
                  <a:srgbClr val="494985"/>
                </a:solidFill>
                <a:latin typeface="+mj-lt"/>
              </a:rPr>
            </a:br>
            <a:r>
              <a:rPr lang="en-US" sz="1400" b="1" dirty="0">
                <a:solidFill>
                  <a:srgbClr val="494985"/>
                </a:solidFill>
                <a:highlight>
                  <a:srgbClr val="FFFF00"/>
                </a:highlight>
                <a:latin typeface="+mj-lt"/>
              </a:rPr>
              <a:t>September 2020</a:t>
            </a:r>
            <a:endParaRPr lang="en-US" sz="1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B6881-D2B2-439B-933F-07A0C0537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036" y="4567418"/>
            <a:ext cx="2470797" cy="1936568"/>
          </a:xfrm>
          <a:prstGeom prst="rect">
            <a:avLst/>
          </a:prstGeom>
        </p:spPr>
      </p:pic>
      <p:pic>
        <p:nvPicPr>
          <p:cNvPr id="7" name="Picture 6" descr="A picture containing cable&#10;&#10;Description automatically generated">
            <a:extLst>
              <a:ext uri="{FF2B5EF4-FFF2-40B4-BE49-F238E27FC236}">
                <a16:creationId xmlns:a16="http://schemas.microsoft.com/office/drawing/2014/main" id="{8D153FBB-FAB9-3040-BF23-4E7AAC98C9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06288">
            <a:off x="9356807" y="4966017"/>
            <a:ext cx="999827" cy="1016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BE376-7A25-4CE9-B0C1-1585359B22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7" t="3939" r="179" b="20609"/>
          <a:stretch/>
        </p:blipFill>
        <p:spPr>
          <a:xfrm>
            <a:off x="7924800" y="2160089"/>
            <a:ext cx="1931921" cy="2087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6426FC-98EB-4C60-816F-59139D680C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40" r="18788" b="2939"/>
          <a:stretch/>
        </p:blipFill>
        <p:spPr>
          <a:xfrm>
            <a:off x="10214466" y="2158865"/>
            <a:ext cx="1852140" cy="200418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5DE44C-2A3C-EA48-8CBB-BC6C527D3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286" y1="50442" x2="48571" y2="41593"/>
                        <a14:foregroundMark x1="49286" y1="57522" x2="51429" y2="40708"/>
                        <a14:foregroundMark x1="45000" y1="11504" x2="53571" y2="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158" y="1164161"/>
            <a:ext cx="1761715" cy="1409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15F42-BC58-4C7A-81DB-33E67C99A0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8660517" y="106361"/>
            <a:ext cx="1554602" cy="6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printer&#10;&#10;Description automatically generated">
            <a:extLst>
              <a:ext uri="{FF2B5EF4-FFF2-40B4-BE49-F238E27FC236}">
                <a16:creationId xmlns:a16="http://schemas.microsoft.com/office/drawing/2014/main" id="{56B63BC1-132B-49E6-BAAF-4D331A963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28" y="1965432"/>
            <a:ext cx="1592112" cy="207568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EA0BD76-B499-4282-B667-E886C51ABF8F}"/>
              </a:ext>
            </a:extLst>
          </p:cNvPr>
          <p:cNvGrpSpPr/>
          <p:nvPr/>
        </p:nvGrpSpPr>
        <p:grpSpPr>
          <a:xfrm>
            <a:off x="6697652" y="1096693"/>
            <a:ext cx="3749208" cy="5664392"/>
            <a:chOff x="6276633" y="1065793"/>
            <a:chExt cx="3749208" cy="5664392"/>
          </a:xfrm>
        </p:grpSpPr>
        <p:pic>
          <p:nvPicPr>
            <p:cNvPr id="9" name="Picture 8" descr="A picture containing indoor, sitting, white, kitchen&#10;&#10;Description automatically generated">
              <a:extLst>
                <a:ext uri="{FF2B5EF4-FFF2-40B4-BE49-F238E27FC236}">
                  <a16:creationId xmlns:a16="http://schemas.microsoft.com/office/drawing/2014/main" id="{1A8ABA77-EE75-4D84-9233-4340F25E3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536" y="1326233"/>
              <a:ext cx="2442305" cy="50292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D0AB578-D95B-44F0-81E6-A8DD1C2A2F0E}"/>
                </a:ext>
              </a:extLst>
            </p:cNvPr>
            <p:cNvSpPr/>
            <p:nvPr/>
          </p:nvSpPr>
          <p:spPr>
            <a:xfrm>
              <a:off x="6276633" y="1065793"/>
              <a:ext cx="1249870" cy="83165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A3</a:t>
              </a:r>
            </a:p>
            <a:p>
              <a:pPr algn="ctr"/>
              <a:r>
                <a:rPr lang="en-US" dirty="0"/>
                <a:t>Front view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CB9D398-2092-42B9-90C0-E974AC03C8F3}"/>
                </a:ext>
              </a:extLst>
            </p:cNvPr>
            <p:cNvSpPr/>
            <p:nvPr/>
          </p:nvSpPr>
          <p:spPr>
            <a:xfrm>
              <a:off x="8171671" y="6374364"/>
              <a:ext cx="1266034" cy="3558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Side view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94AADB-50E8-479D-B218-D9EB646F3CEE}"/>
              </a:ext>
            </a:extLst>
          </p:cNvPr>
          <p:cNvGrpSpPr/>
          <p:nvPr/>
        </p:nvGrpSpPr>
        <p:grpSpPr>
          <a:xfrm>
            <a:off x="1383078" y="1097383"/>
            <a:ext cx="3898474" cy="5663090"/>
            <a:chOff x="1484093" y="1067095"/>
            <a:chExt cx="3898474" cy="5663090"/>
          </a:xfrm>
        </p:grpSpPr>
        <p:pic>
          <p:nvPicPr>
            <p:cNvPr id="5" name="Picture 4" descr="A picture containing indoor, table, white, room&#10;&#10;Description automatically generated">
              <a:extLst>
                <a:ext uri="{FF2B5EF4-FFF2-40B4-BE49-F238E27FC236}">
                  <a16:creationId xmlns:a16="http://schemas.microsoft.com/office/drawing/2014/main" id="{8C2E307F-0F76-40E2-AEDA-3D3DFCDF5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262" y="1326233"/>
              <a:ext cx="2442305" cy="50292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DAB3BF-421B-468A-8669-DC52C3F2CFD1}"/>
                </a:ext>
              </a:extLst>
            </p:cNvPr>
            <p:cNvSpPr/>
            <p:nvPr/>
          </p:nvSpPr>
          <p:spPr>
            <a:xfrm>
              <a:off x="1484093" y="1067095"/>
              <a:ext cx="1249869" cy="83165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A4</a:t>
              </a:r>
            </a:p>
            <a:p>
              <a:pPr algn="ctr"/>
              <a:r>
                <a:rPr lang="en-US" dirty="0"/>
                <a:t>Front view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094762E-985A-4289-8E2B-C8447A0F27B1}"/>
                </a:ext>
              </a:extLst>
            </p:cNvPr>
            <p:cNvSpPr/>
            <p:nvPr/>
          </p:nvSpPr>
          <p:spPr>
            <a:xfrm>
              <a:off x="3482340" y="6374364"/>
              <a:ext cx="1266034" cy="35582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Side view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6271CE-8788-4771-8EA1-CD08FCC4A3E9}"/>
              </a:ext>
            </a:extLst>
          </p:cNvPr>
          <p:cNvGrpSpPr/>
          <p:nvPr/>
        </p:nvGrpSpPr>
        <p:grpSpPr>
          <a:xfrm>
            <a:off x="9444289" y="2787049"/>
            <a:ext cx="843478" cy="680778"/>
            <a:chOff x="8241131" y="2895333"/>
            <a:chExt cx="843478" cy="680778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E58ADC6A-BE39-4BA0-A27E-629D1684404C}"/>
                </a:ext>
              </a:extLst>
            </p:cNvPr>
            <p:cNvSpPr/>
            <p:nvPr/>
          </p:nvSpPr>
          <p:spPr>
            <a:xfrm rot="3416212">
              <a:off x="8023453" y="3113011"/>
              <a:ext cx="680778" cy="24542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To Screen Horizontal position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A7F659-3331-44CC-8E31-418A8112C25F}"/>
                </a:ext>
              </a:extLst>
            </p:cNvPr>
            <p:cNvSpPr/>
            <p:nvPr/>
          </p:nvSpPr>
          <p:spPr>
            <a:xfrm>
              <a:off x="8845123" y="3316514"/>
              <a:ext cx="239486" cy="224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3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2C5A1-5177-4905-89A6-0E152FACF0A4}"/>
              </a:ext>
            </a:extLst>
          </p:cNvPr>
          <p:cNvGrpSpPr/>
          <p:nvPr/>
        </p:nvGrpSpPr>
        <p:grpSpPr>
          <a:xfrm>
            <a:off x="7425896" y="3748421"/>
            <a:ext cx="824244" cy="690630"/>
            <a:chOff x="6124062" y="3886344"/>
            <a:chExt cx="824244" cy="690630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D20D436A-FACB-45D2-B106-587A87774757}"/>
                </a:ext>
              </a:extLst>
            </p:cNvPr>
            <p:cNvSpPr/>
            <p:nvPr/>
          </p:nvSpPr>
          <p:spPr>
            <a:xfrm rot="3416212">
              <a:off x="6480281" y="4108948"/>
              <a:ext cx="690630" cy="245421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  <a:p>
              <a:pPr algn="ctr"/>
              <a:r>
                <a:rPr lang="en-US" sz="800" dirty="0"/>
                <a:t>To Screen vertical position</a:t>
              </a:r>
            </a:p>
            <a:p>
              <a:pPr algn="ctr"/>
              <a:endParaRPr lang="en-US" sz="8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FF25DD-148F-43BF-B298-7F4DACF437B9}"/>
                </a:ext>
              </a:extLst>
            </p:cNvPr>
            <p:cNvSpPr/>
            <p:nvPr/>
          </p:nvSpPr>
          <p:spPr>
            <a:xfrm>
              <a:off x="6124062" y="4331328"/>
              <a:ext cx="239486" cy="224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3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C4A679B-B0C9-4639-94C1-31B3A8ED755E}"/>
              </a:ext>
            </a:extLst>
          </p:cNvPr>
          <p:cNvGrpSpPr/>
          <p:nvPr/>
        </p:nvGrpSpPr>
        <p:grpSpPr>
          <a:xfrm>
            <a:off x="4821621" y="2644553"/>
            <a:ext cx="819362" cy="724530"/>
            <a:chOff x="8287687" y="2909543"/>
            <a:chExt cx="819362" cy="724530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6E43C09B-FB46-4FCC-81A3-DA0C2AD5E57B}"/>
                </a:ext>
              </a:extLst>
            </p:cNvPr>
            <p:cNvSpPr/>
            <p:nvPr/>
          </p:nvSpPr>
          <p:spPr>
            <a:xfrm rot="2819801">
              <a:off x="8048133" y="3149097"/>
              <a:ext cx="724530" cy="24542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To Screen Horizontal position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19690A8-C498-4080-AA37-D92F5E57A84C}"/>
                </a:ext>
              </a:extLst>
            </p:cNvPr>
            <p:cNvSpPr/>
            <p:nvPr/>
          </p:nvSpPr>
          <p:spPr>
            <a:xfrm>
              <a:off x="8867563" y="3316514"/>
              <a:ext cx="239486" cy="224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rgbClr val="00B050"/>
                  </a:solidFill>
                  <a:sym typeface="Wingdings 2" panose="05020102010507070707" pitchFamily="18" charset="2"/>
                </a:rPr>
                <a:t></a:t>
              </a:r>
              <a:endParaRPr lang="en-US" sz="30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A5E89E-62C0-4001-A5DB-8CA7963E5EEF}"/>
              </a:ext>
            </a:extLst>
          </p:cNvPr>
          <p:cNvGrpSpPr/>
          <p:nvPr/>
        </p:nvGrpSpPr>
        <p:grpSpPr>
          <a:xfrm>
            <a:off x="2514559" y="4088865"/>
            <a:ext cx="1688601" cy="1515250"/>
            <a:chOff x="1304823" y="4197149"/>
            <a:chExt cx="1688601" cy="15152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9B2C89A-7BCC-44E8-B936-6C52281BEF79}"/>
                </a:ext>
              </a:extLst>
            </p:cNvPr>
            <p:cNvGrpSpPr/>
            <p:nvPr/>
          </p:nvGrpSpPr>
          <p:grpSpPr>
            <a:xfrm>
              <a:off x="1304823" y="4197149"/>
              <a:ext cx="1525870" cy="1515250"/>
              <a:chOff x="6049793" y="3840805"/>
              <a:chExt cx="1525870" cy="1515250"/>
            </a:xfrm>
          </p:grpSpPr>
          <p:sp>
            <p:nvSpPr>
              <p:cNvPr id="20" name="Arrow: Right 19">
                <a:extLst>
                  <a:ext uri="{FF2B5EF4-FFF2-40B4-BE49-F238E27FC236}">
                    <a16:creationId xmlns:a16="http://schemas.microsoft.com/office/drawing/2014/main" id="{6C44269B-01C0-406D-B806-9E397C63D902}"/>
                  </a:ext>
                </a:extLst>
              </p:cNvPr>
              <p:cNvSpPr/>
              <p:nvPr/>
            </p:nvSpPr>
            <p:spPr>
              <a:xfrm rot="2922785">
                <a:off x="6534433" y="4063409"/>
                <a:ext cx="690630" cy="245421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  <a:p>
                <a:pPr algn="ctr"/>
                <a:r>
                  <a:rPr lang="en-US" sz="800" dirty="0"/>
                  <a:t>To Screen vertical position</a:t>
                </a:r>
              </a:p>
              <a:p>
                <a:pPr algn="ctr"/>
                <a:endParaRPr lang="en-US" sz="80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1E8CDE-7F89-49B9-BEAC-69716B8FE906}"/>
                  </a:ext>
                </a:extLst>
              </p:cNvPr>
              <p:cNvSpPr/>
              <p:nvPr/>
            </p:nvSpPr>
            <p:spPr>
              <a:xfrm>
                <a:off x="6049793" y="4653079"/>
                <a:ext cx="1525870" cy="7029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dirty="0">
                    <a:solidFill>
                      <a:srgbClr val="C00000"/>
                    </a:solidFill>
                    <a:sym typeface="Wingdings 2" panose="05020102010507070707" pitchFamily="18" charset="2"/>
                  </a:rPr>
                  <a:t></a:t>
                </a:r>
              </a:p>
              <a:p>
                <a:pPr algn="ctr"/>
                <a:r>
                  <a:rPr lang="en-US" dirty="0">
                    <a:solidFill>
                      <a:srgbClr val="C00000"/>
                    </a:solidFill>
                    <a:sym typeface="Wingdings 2" panose="05020102010507070707" pitchFamily="18" charset="2"/>
                  </a:rPr>
                  <a:t>Restricted 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66DC2E6-9A5B-4348-845D-DA802000AC26}"/>
                </a:ext>
              </a:extLst>
            </p:cNvPr>
            <p:cNvCxnSpPr/>
            <p:nvPr/>
          </p:nvCxnSpPr>
          <p:spPr>
            <a:xfrm flipV="1">
              <a:off x="2328074" y="4542463"/>
              <a:ext cx="398297" cy="6450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DDF978-B1E0-49CD-90F1-1022DD951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0793" y="4542464"/>
              <a:ext cx="672631" cy="64506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2B34C3C2-8A19-496F-BF31-2BD8A855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143" y="182053"/>
            <a:ext cx="5038772" cy="656491"/>
          </a:xfrm>
        </p:spPr>
        <p:txBody>
          <a:bodyPr>
            <a:normAutofit/>
          </a:bodyPr>
          <a:lstStyle/>
          <a:p>
            <a:r>
              <a:rPr lang="en-US" sz="2800" dirty="0"/>
              <a:t>G2.5 SOP A3 –A4 Tilt Views</a:t>
            </a:r>
          </a:p>
        </p:txBody>
      </p:sp>
      <p:pic>
        <p:nvPicPr>
          <p:cNvPr id="31" name="Picture 30" descr="A picture containing indoor, electronics, monitor, sitting&#10;&#10;Description automatically generated">
            <a:extLst>
              <a:ext uri="{FF2B5EF4-FFF2-40B4-BE49-F238E27FC236}">
                <a16:creationId xmlns:a16="http://schemas.microsoft.com/office/drawing/2014/main" id="{427868B5-2DE0-424A-B2C2-2BAF0ED585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8" y="1990149"/>
            <a:ext cx="2026274" cy="2315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4C1608-5393-C642-AA0E-B4FC7263D038}"/>
              </a:ext>
            </a:extLst>
          </p:cNvPr>
          <p:cNvSpPr txBox="1"/>
          <p:nvPr/>
        </p:nvSpPr>
        <p:spPr>
          <a:xfrm>
            <a:off x="6217614" y="4527584"/>
            <a:ext cx="1786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Full Horizontal &amp; Vertical </a:t>
            </a:r>
          </a:p>
          <a:p>
            <a:pPr algn="ctr"/>
            <a:r>
              <a:rPr lang="en-GB" dirty="0"/>
              <a:t>tilt range </a:t>
            </a:r>
          </a:p>
          <a:p>
            <a:pPr algn="ctr"/>
            <a:r>
              <a:rPr lang="en-GB" dirty="0"/>
              <a:t>available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C99611-35D7-3448-89D2-93AAAE75F31A}"/>
              </a:ext>
            </a:extLst>
          </p:cNvPr>
          <p:cNvSpPr txBox="1"/>
          <p:nvPr/>
        </p:nvSpPr>
        <p:spPr>
          <a:xfrm>
            <a:off x="818421" y="4450080"/>
            <a:ext cx="1786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Full Horizontal range. </a:t>
            </a:r>
          </a:p>
          <a:p>
            <a:pPr algn="ctr"/>
            <a:r>
              <a:rPr lang="en-GB" dirty="0"/>
              <a:t>Restricted Vertical </a:t>
            </a:r>
          </a:p>
          <a:p>
            <a:pPr algn="ctr"/>
            <a:r>
              <a:rPr lang="en-GB" dirty="0"/>
              <a:t>tilt range </a:t>
            </a:r>
          </a:p>
          <a:p>
            <a:pPr algn="ctr"/>
            <a:r>
              <a:rPr lang="en-GB" dirty="0"/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E7A4CA-9969-479D-93D3-5E738FE762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8511252" y="128273"/>
            <a:ext cx="1554602" cy="6376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C40D4F-534C-464C-A96C-7531A9EA5B64}"/>
              </a:ext>
            </a:extLst>
          </p:cNvPr>
          <p:cNvSpPr txBox="1"/>
          <p:nvPr/>
        </p:nvSpPr>
        <p:spPr>
          <a:xfrm>
            <a:off x="735791" y="3722294"/>
            <a:ext cx="10759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IM C400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AF7B-0DAA-304F-B9A8-03E95D45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181" y="-103659"/>
            <a:ext cx="8835150" cy="1157207"/>
          </a:xfrm>
        </p:spPr>
        <p:txBody>
          <a:bodyPr/>
          <a:lstStyle/>
          <a:p>
            <a:r>
              <a:rPr lang="en-US" sz="2800" dirty="0"/>
              <a:t>rf IDEAS ENGAGE Partner Portal</a:t>
            </a:r>
            <a:br>
              <a:rPr lang="en-US" sz="2800" dirty="0"/>
            </a:br>
            <a:r>
              <a:rPr lang="en-US" sz="2800" dirty="0"/>
              <a:t>Ricoh page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C5E21-8FD4-B64C-BB72-225511A7CD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607" y="1276244"/>
            <a:ext cx="3301902" cy="4348701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/>
              <a:t>rf IDEAS resources for Ricoh: </a:t>
            </a:r>
          </a:p>
          <a:p>
            <a:r>
              <a:rPr lang="en-GB" sz="2000" b="1" dirty="0"/>
              <a:t>Marketing materials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Product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Specification sheet</a:t>
            </a:r>
          </a:p>
          <a:p>
            <a:pPr marL="0" indent="0">
              <a:buNone/>
            </a:pPr>
            <a:endParaRPr lang="en-GB" sz="1000" dirty="0"/>
          </a:p>
          <a:p>
            <a:r>
              <a:rPr lang="en-GB" sz="2000" b="1" dirty="0"/>
              <a:t>Training materials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Installation video</a:t>
            </a:r>
          </a:p>
          <a:p>
            <a:pPr marL="457200" lvl="1" indent="0">
              <a:buNone/>
            </a:pPr>
            <a:endParaRPr lang="en-GB" sz="1800" dirty="0"/>
          </a:p>
          <a:p>
            <a:pPr marL="342900" lvl="1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en-GB" b="1" dirty="0"/>
              <a:t>Access to Ricoh NA Sales Tools resources web page on ENGAGE portal: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900" b="1" dirty="0"/>
              <a:t>URL: </a:t>
            </a:r>
            <a:r>
              <a:rPr lang="en-GB" sz="1600" b="1" dirty="0">
                <a:hlinkClick r:id="rId3"/>
              </a:rPr>
              <a:t>https://partners.rfideas.com/prm/English/s/assets?collectionId=18445</a:t>
            </a:r>
            <a:r>
              <a:rPr lang="en-GB" sz="1600" b="1" dirty="0"/>
              <a:t> 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900" b="1" dirty="0"/>
              <a:t>User ID</a:t>
            </a:r>
            <a:r>
              <a:rPr lang="en-GB" sz="1900" dirty="0"/>
              <a:t>: </a:t>
            </a:r>
            <a:r>
              <a:rPr lang="en-GB" sz="1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sales@ricoh-usa.com</a:t>
            </a:r>
            <a:endParaRPr lang="en-GB" sz="1900" dirty="0"/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900" b="1" dirty="0"/>
              <a:t>Password</a:t>
            </a:r>
            <a:r>
              <a:rPr lang="en-GB" sz="1900" dirty="0"/>
              <a:t>: Ric0hSales</a:t>
            </a:r>
          </a:p>
          <a:p>
            <a:pPr marL="57150" indent="0">
              <a:buNone/>
            </a:pPr>
            <a:r>
              <a:rPr lang="en-GB" sz="1900" i="1" dirty="0"/>
              <a:t>        (</a:t>
            </a:r>
            <a:r>
              <a:rPr lang="en-GB" sz="1900" b="1" i="1" u="sng" dirty="0"/>
              <a:t>Note: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i="1" dirty="0"/>
              <a:t>0 in password is a ZERO.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i="1" dirty="0"/>
              <a:t>The password provided above should </a:t>
            </a:r>
            <a:r>
              <a:rPr lang="en-GB" sz="1600" b="1" i="1" u="sng" dirty="0"/>
              <a:t>not</a:t>
            </a:r>
            <a:r>
              <a:rPr lang="en-GB" sz="1600" i="1" dirty="0"/>
              <a:t> be changed</a:t>
            </a:r>
            <a:r>
              <a:rPr lang="en-GB" sz="1800" i="1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EC574-5FA5-4120-95D8-7E9F3CECF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8511252" y="119037"/>
            <a:ext cx="1554602" cy="637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717A6-7664-4A75-94D7-3D55BC84D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3" t="11358" r="10368" b="7971"/>
          <a:stretch/>
        </p:blipFill>
        <p:spPr>
          <a:xfrm>
            <a:off x="3478118" y="1154544"/>
            <a:ext cx="8696323" cy="52164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3483C0-EF06-4298-A6A4-EA40F264E41B}"/>
              </a:ext>
            </a:extLst>
          </p:cNvPr>
          <p:cNvSpPr/>
          <p:nvPr/>
        </p:nvSpPr>
        <p:spPr>
          <a:xfrm>
            <a:off x="3478118" y="3901630"/>
            <a:ext cx="1441175" cy="1213509"/>
          </a:xfrm>
          <a:prstGeom prst="rect">
            <a:avLst/>
          </a:prstGeom>
          <a:noFill/>
          <a:ln>
            <a:solidFill>
              <a:srgbClr val="CF14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8F38273-F4BC-4483-9CFF-97561EAF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956" y="4576101"/>
            <a:ext cx="83597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/>
            <a:r>
              <a:rPr lang="en-US" sz="2400" dirty="0">
                <a:hlinkClick r:id="rId2"/>
              </a:rPr>
              <a:t>https://www.rfideas.com/</a:t>
            </a:r>
            <a:endParaRPr lang="en-US" alt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14">
            <a:extLst>
              <a:ext uri="{FF2B5EF4-FFF2-40B4-BE49-F238E27FC236}">
                <a16:creationId xmlns:a16="http://schemas.microsoft.com/office/drawing/2014/main" id="{6E8FA25A-4DE4-451C-AD76-D924B5046FF1}"/>
              </a:ext>
            </a:extLst>
          </p:cNvPr>
          <p:cNvGrpSpPr>
            <a:grpSpLocks/>
          </p:cNvGrpSpPr>
          <p:nvPr/>
        </p:nvGrpSpPr>
        <p:grpSpPr bwMode="auto">
          <a:xfrm>
            <a:off x="5372100" y="5403089"/>
            <a:ext cx="1447800" cy="230187"/>
            <a:chOff x="3810000" y="4248150"/>
            <a:chExt cx="1447800" cy="229507"/>
          </a:xfrm>
        </p:grpSpPr>
        <p:pic>
          <p:nvPicPr>
            <p:cNvPr id="9" name="Picture 8" descr="Web-RSS-Feed-Metro-icon.png">
              <a:extLst>
                <a:ext uri="{FF2B5EF4-FFF2-40B4-BE49-F238E27FC236}">
                  <a16:creationId xmlns:a16="http://schemas.microsoft.com/office/drawing/2014/main" id="{A29FA3B3-A09D-4E10-B8A1-EF360CFF3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248150"/>
              <a:ext cx="228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twitter icon.png">
              <a:extLst>
                <a:ext uri="{FF2B5EF4-FFF2-40B4-BE49-F238E27FC236}">
                  <a16:creationId xmlns:a16="http://schemas.microsoft.com/office/drawing/2014/main" id="{F9AF9FDD-0C36-4C74-92E6-487079BAD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248150"/>
              <a:ext cx="228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linkedin icon.png">
              <a:extLst>
                <a:ext uri="{FF2B5EF4-FFF2-40B4-BE49-F238E27FC236}">
                  <a16:creationId xmlns:a16="http://schemas.microsoft.com/office/drawing/2014/main" id="{1B59EC8F-8F97-4309-8B4D-795360C3F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248150"/>
              <a:ext cx="229507" cy="22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youtube icon.png">
              <a:extLst>
                <a:ext uri="{FF2B5EF4-FFF2-40B4-BE49-F238E27FC236}">
                  <a16:creationId xmlns:a16="http://schemas.microsoft.com/office/drawing/2014/main" id="{475C6DAE-6EBE-4CB5-913E-E8AE01026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4248150"/>
              <a:ext cx="228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facebook icon.png">
              <a:extLst>
                <a:ext uri="{FF2B5EF4-FFF2-40B4-BE49-F238E27FC236}">
                  <a16:creationId xmlns:a16="http://schemas.microsoft.com/office/drawing/2014/main" id="{D209C9C8-626D-40C8-8D54-A3F11F50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248150"/>
              <a:ext cx="228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B9838CE-684B-4602-A523-9E50B7EDF22B}"/>
              </a:ext>
            </a:extLst>
          </p:cNvPr>
          <p:cNvSpPr txBox="1">
            <a:spLocks/>
          </p:cNvSpPr>
          <p:nvPr/>
        </p:nvSpPr>
        <p:spPr>
          <a:xfrm>
            <a:off x="3619500" y="5403089"/>
            <a:ext cx="1582738" cy="274637"/>
          </a:xfrm>
          <a:prstGeom prst="rect">
            <a:avLst/>
          </a:prstGeom>
        </p:spPr>
        <p:txBody>
          <a:bodyPr lIns="0" rIns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Connect with rf IDEAS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4F8012-C51C-4043-8C05-A86B6FDF50CE}"/>
              </a:ext>
            </a:extLst>
          </p:cNvPr>
          <p:cNvSpPr/>
          <p:nvPr/>
        </p:nvSpPr>
        <p:spPr>
          <a:xfrm>
            <a:off x="710956" y="3045041"/>
            <a:ext cx="2808287" cy="109476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lnSpc>
                <a:spcPct val="120000"/>
              </a:lnSpc>
              <a:defRPr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Ashik Ramkalawon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Channel Account Manager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P: 224.386.0471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E: </a:t>
            </a: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  <a:hlinkClick r:id="rId8"/>
              </a:rPr>
              <a:t>aramkalawon@rfideas.com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457200">
              <a:lnSpc>
                <a:spcPct val="120000"/>
              </a:lnSpc>
              <a:defRPr/>
            </a:pP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457200">
              <a:lnSpc>
                <a:spcPct val="120000"/>
              </a:lnSpc>
              <a:defRPr/>
            </a:pP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B21B71-7C43-48B0-9ED4-AB285EDC0EF7}"/>
              </a:ext>
            </a:extLst>
          </p:cNvPr>
          <p:cNvSpPr/>
          <p:nvPr/>
        </p:nvSpPr>
        <p:spPr>
          <a:xfrm>
            <a:off x="5727530" y="3058436"/>
            <a:ext cx="2746513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  <a:defRPr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Technical Support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alibri"/>
              </a:rPr>
              <a:t>Technical issues related to RF 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IDeas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products 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alibri"/>
              </a:rPr>
              <a:t>Toll-free: (866) 439-4884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alibri"/>
              </a:rPr>
              <a:t>P: (847) 870-1723</a:t>
            </a:r>
          </a:p>
          <a:p>
            <a:pPr defTabSz="457200"/>
            <a:r>
              <a:rPr lang="en-US" sz="1100" dirty="0">
                <a:solidFill>
                  <a:prstClr val="black"/>
                </a:solidFill>
                <a:latin typeface="Calibri"/>
              </a:rPr>
              <a:t>E: </a:t>
            </a:r>
            <a:r>
              <a:rPr lang="en-US" sz="1100" dirty="0">
                <a:solidFill>
                  <a:prstClr val="black"/>
                </a:solidFill>
                <a:latin typeface="Calibri"/>
                <a:hlinkClick r:id="rId9"/>
              </a:rPr>
              <a:t>techsupport@rfideas.com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24DA9B-B34A-489F-ACFC-DF73651D7413}"/>
              </a:ext>
            </a:extLst>
          </p:cNvPr>
          <p:cNvSpPr/>
          <p:nvPr/>
        </p:nvSpPr>
        <p:spPr>
          <a:xfrm>
            <a:off x="8833569" y="3045041"/>
            <a:ext cx="2080260" cy="121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20000"/>
              </a:lnSpc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Sales Support</a:t>
            </a:r>
          </a:p>
          <a:p>
            <a:pPr defTabSz="457200">
              <a:lnSpc>
                <a:spcPct val="120000"/>
              </a:lnSpc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General and Sales questions</a:t>
            </a:r>
          </a:p>
          <a:p>
            <a:pPr defTabSz="457200">
              <a:lnSpc>
                <a:spcPct val="120000"/>
              </a:lnSpc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Toll-free: (866) 439-4884</a:t>
            </a:r>
          </a:p>
          <a:p>
            <a:pPr defTabSz="457200">
              <a:lnSpc>
                <a:spcPct val="120000"/>
              </a:lnSpc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P:(847) 870-1723</a:t>
            </a:r>
          </a:p>
          <a:p>
            <a:pPr defTabSz="457200">
              <a:lnSpc>
                <a:spcPct val="120000"/>
              </a:lnSpc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E: </a:t>
            </a: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  <a:hlinkClick r:id="rId10"/>
              </a:rPr>
              <a:t>sales@rfideas.com</a:t>
            </a: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C1857D-01FE-456F-9FF3-6B1F7E9889DF}"/>
              </a:ext>
            </a:extLst>
          </p:cNvPr>
          <p:cNvSpPr txBox="1"/>
          <p:nvPr/>
        </p:nvSpPr>
        <p:spPr>
          <a:xfrm>
            <a:off x="3807784" y="1719945"/>
            <a:ext cx="436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600" b="1" dirty="0">
                <a:solidFill>
                  <a:prstClr val="black"/>
                </a:solidFill>
                <a:latin typeface="Calibri"/>
              </a:rPr>
              <a:t>Thank You!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009369-A21E-4403-BAF6-4BDF1CF32F92}"/>
              </a:ext>
            </a:extLst>
          </p:cNvPr>
          <p:cNvSpPr/>
          <p:nvPr/>
        </p:nvSpPr>
        <p:spPr>
          <a:xfrm>
            <a:off x="3368119" y="3045041"/>
            <a:ext cx="2808287" cy="109476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lnSpc>
                <a:spcPct val="120000"/>
              </a:lnSpc>
              <a:defRPr/>
            </a:pP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Jim Garlington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Director of Sales Americas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P: 224.386.0462 </a:t>
            </a:r>
          </a:p>
          <a:p>
            <a:pPr defTabSz="457200">
              <a:lnSpc>
                <a:spcPct val="120000"/>
              </a:lnSpc>
              <a:defRPr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E: </a:t>
            </a: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  <a:hlinkClick r:id="rId8"/>
              </a:rPr>
              <a:t>jgarlington@rfideas.com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457200">
              <a:lnSpc>
                <a:spcPct val="120000"/>
              </a:lnSpc>
              <a:defRPr/>
            </a:pP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120847-DF35-45C3-9F2C-0AF25F20E7C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217" y="563511"/>
            <a:ext cx="1640902" cy="9154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9DC8CF-B033-49BF-AA56-FD45F7027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216998" y="236497"/>
            <a:ext cx="1741112" cy="7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3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DE57E-498C-4EF1-A1A5-424523057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54" y="766711"/>
            <a:ext cx="1640902" cy="915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35699-F301-430B-82F6-633484516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09" t="36995" r="29633" b="36726"/>
          <a:stretch/>
        </p:blipFill>
        <p:spPr>
          <a:xfrm>
            <a:off x="327835" y="439697"/>
            <a:ext cx="1741112" cy="7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icoh PPT Template - Office 2007_2010 Users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oh Template 2017" id="{50A15628-09CC-4D5D-ACA5-A786F8BF2984}" vid="{F3A7D9CC-F1AB-4DD9-9C3D-B19563DDE143}"/>
    </a:ext>
  </a:extLst>
</a:theme>
</file>

<file path=ppt/theme/theme2.xml><?xml version="1.0" encoding="utf-8"?>
<a:theme xmlns:a="http://schemas.openxmlformats.org/drawingml/2006/main" name="1_Contents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icoh Template 2017" id="{50A15628-09CC-4D5D-ACA5-A786F8BF2984}" vid="{98E816CB-19D4-412D-9ABE-1309EA30FE9F}"/>
    </a:ext>
  </a:extLst>
</a:theme>
</file>

<file path=ppt/theme/theme3.xml><?xml version="1.0" encoding="utf-8"?>
<a:theme xmlns:a="http://schemas.openxmlformats.org/drawingml/2006/main" name="2_Divider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oh Template 2017" id="{50A15628-09CC-4D5D-ACA5-A786F8BF2984}" vid="{C7F00947-0D0E-49E4-99C5-BBB3CFEF369C}"/>
    </a:ext>
  </a:extLst>
</a:theme>
</file>

<file path=ppt/theme/theme4.xml><?xml version="1.0" encoding="utf-8"?>
<a:theme xmlns:a="http://schemas.openxmlformats.org/drawingml/2006/main" name="3_Questions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oh Template 2017" id="{50A15628-09CC-4D5D-ACA5-A786F8BF2984}" vid="{AAE16816-ABF6-4233-B69B-37984E8EA147}"/>
    </a:ext>
  </a:extLst>
</a:theme>
</file>

<file path=ppt/theme/theme5.xml><?xml version="1.0" encoding="utf-8"?>
<a:theme xmlns:a="http://schemas.openxmlformats.org/drawingml/2006/main" name="4_Colours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oh Template 2017" id="{50A15628-09CC-4D5D-ACA5-A786F8BF2984}" vid="{BB5161FD-DE01-4E9B-8129-0087F78344BD}"/>
    </a:ext>
  </a:extLst>
</a:theme>
</file>

<file path=ppt/theme/theme6.xml><?xml version="1.0" encoding="utf-8"?>
<a:theme xmlns:a="http://schemas.openxmlformats.org/drawingml/2006/main" name="Logo">
  <a:themeElements>
    <a:clrScheme name="Ricoh darker 201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EB5160"/>
      </a:accent3>
      <a:accent4>
        <a:srgbClr val="EC7505"/>
      </a:accent4>
      <a:accent5>
        <a:srgbClr val="92AF04"/>
      </a:accent5>
      <a:accent6>
        <a:srgbClr val="227AB0"/>
      </a:accent6>
      <a:hlink>
        <a:srgbClr val="2D918B"/>
      </a:hlink>
      <a:folHlink>
        <a:srgbClr val="0000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oh Template 2017" id="{50A15628-09CC-4D5D-ACA5-A786F8BF2984}" vid="{09A5D66F-DD80-4AF8-AD81-4087AECFA03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fecycle xmlns="ccad6446-3d77-408e-af0d-693a8927ff51">Active</Lifecycle>
    <DocumentType xmlns="ccad6446-3d77-408e-af0d-693a8927ff51">Partner Information</DocumentType>
    <lcf76f155ced4ddcb4097134ff3c332f xmlns="ccad6446-3d77-408e-af0d-693a8927ff51">
      <Terms xmlns="http://schemas.microsoft.com/office/infopath/2007/PartnerControls"/>
    </lcf76f155ced4ddcb4097134ff3c332f>
    <TaxCatchAll xmlns="1d3ac13a-b2aa-4179-8f41-cfea0d00f959" xsi:nil="true"/>
    <CustomerFacing xmlns="ccad6446-3d77-408e-af0d-693a8927ff51">true</CustomerFacing>
    <Pillar xmlns="ccad6446-3d77-408e-af0d-693a8927ff51">Digital Workspace</Pillar>
    <PortfolioCategory xmlns="ccad6446-3d77-408e-af0d-693a8927ff51">
      <Value>Print Solutions &amp; Services</Value>
    </PortfolioCategory>
    <Product xmlns="ccad6446-3d77-408e-af0d-693a8927ff51" xsi:nil="true"/>
    <Model xmlns="ccad6446-3d77-408e-af0d-693a8927ff51">
      <Value>Card Readers</Value>
    </Model>
    <PortfolioOfferings xmlns="ccad6446-3d77-408e-af0d-693a8927ff51">
      <Value>Office Print Solutions &amp; Services</Value>
    </PortfolioOfferings>
    <ProductManager xmlns="ccad6446-3d77-408e-af0d-693a8927ff51">
      <UserInfo>
        <DisplayName>Stephen Gwynn</DisplayName>
        <AccountId>24</AccountId>
        <AccountType/>
      </UserInfo>
    </ProductManager>
    <Comments xmlns="ccad6446-3d77-408e-af0d-693a8927ff51" xsi:nil="true"/>
    <ProductFamily xmlns="ccad6446-3d77-408e-af0d-693a8927ff51">
      <Value>RF Ideas Card Readers</Value>
    </ProductFamil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21B7E9E312346A25FC5AAF94801B7" ma:contentTypeVersion="24" ma:contentTypeDescription="Create a new document." ma:contentTypeScope="" ma:versionID="bc0b1d36e8a23b3f1ab39d2d98ce36a1">
  <xsd:schema xmlns:xsd="http://www.w3.org/2001/XMLSchema" xmlns:xs="http://www.w3.org/2001/XMLSchema" xmlns:p="http://schemas.microsoft.com/office/2006/metadata/properties" xmlns:ns2="ccad6446-3d77-408e-af0d-693a8927ff51" xmlns:ns3="1d3ac13a-b2aa-4179-8f41-cfea0d00f959" targetNamespace="http://schemas.microsoft.com/office/2006/metadata/properties" ma:root="true" ma:fieldsID="87377d71d391c7645d95a77fb6611840" ns2:_="" ns3:_="">
    <xsd:import namespace="ccad6446-3d77-408e-af0d-693a8927ff51"/>
    <xsd:import namespace="1d3ac13a-b2aa-4179-8f41-cfea0d00f959"/>
    <xsd:element name="properties">
      <xsd:complexType>
        <xsd:sequence>
          <xsd:element name="documentManagement">
            <xsd:complexType>
              <xsd:all>
                <xsd:element ref="ns2:Pillar" minOccurs="0"/>
                <xsd:element ref="ns2:PortfolioCategory" minOccurs="0"/>
                <xsd:element ref="ns2:PortfolioOfferings" minOccurs="0"/>
                <xsd:element ref="ns2:ProductFamily" minOccurs="0"/>
                <xsd:element ref="ns2:Product" minOccurs="0"/>
                <xsd:element ref="ns2:CustomerFacing" minOccurs="0"/>
                <xsd:element ref="ns2:Lifecycle" minOccurs="0"/>
                <xsd:element ref="ns2:DocumentTyp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ProductManager" minOccurs="0"/>
                <xsd:element ref="ns2:Comments" minOccurs="0"/>
                <xsd:element ref="ns2:Mode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d6446-3d77-408e-af0d-693a8927ff51" elementFormDefault="qualified">
    <xsd:import namespace="http://schemas.microsoft.com/office/2006/documentManagement/types"/>
    <xsd:import namespace="http://schemas.microsoft.com/office/infopath/2007/PartnerControls"/>
    <xsd:element name="Pillar" ma:index="8" nillable="true" ma:displayName="Pillar" ma:format="Dropdown" ma:internalName="Pillar">
      <xsd:simpleType>
        <xsd:restriction base="dms:Choice">
          <xsd:enumeration value="Business Process Management"/>
          <xsd:enumeration value="Cloud &amp; Infrastructure"/>
          <xsd:enumeration value="Cybersecurity"/>
          <xsd:enumeration value="Digital Experience"/>
          <xsd:enumeration value="Digital Workspace"/>
          <xsd:enumeration value="Graphic Communications"/>
        </xsd:restriction>
      </xsd:simpleType>
    </xsd:element>
    <xsd:element name="PortfolioCategory" ma:index="9" nillable="true" ma:displayName="Portfolio Category" ma:format="Dropdown" ma:internalName="Portfolio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iness Continuity &amp; Dr Solutions &amp; Services"/>
                    <xsd:enumeration value="Business Process Mgmt (BPM)"/>
                    <xsd:enumeration value="Business Process Solutions"/>
                    <xsd:enumeration value="Business Process Services"/>
                    <xsd:enumeration value="Cloud &amp; Infrastructure (C&amp;I)"/>
                    <xsd:enumeration value="Cloud &amp; Infrastructure Solutions &amp; Services"/>
                    <xsd:enumeration value="Comm &amp; Collab Solutions &amp; Services"/>
                    <xsd:enumeration value="Cybersecurity (Cyber)"/>
                    <xsd:enumeration value="Cybersecurity Solutions"/>
                    <xsd:enumeration value="Cybersecurity Services"/>
                    <xsd:enumeration value="Data Analytics &amp; Ai Solutions &amp; Services"/>
                    <xsd:enumeration value="Digital Experience (DE)"/>
                    <xsd:enumeration value="Digital Workspace (DW)"/>
                    <xsd:enumeration value="GC Advanced Finishing"/>
                    <xsd:enumeration value="GC Print Solutions &amp; Services"/>
                    <xsd:enumeration value="GC Professional Services"/>
                    <xsd:enumeration value="GC Software &amp; Solutions"/>
                    <xsd:enumeration value="IT Infrastructure Solutions &amp; Services"/>
                    <xsd:enumeration value="Managed Cybersecurity Services"/>
                    <xsd:enumeration value="Networking Solutions &amp; Services"/>
                    <xsd:enumeration value="Print Solutions &amp; Services"/>
                    <xsd:enumeration value="Software Engineering Services"/>
                    <xsd:enumeration value="Workplace Solutions &amp; Services"/>
                  </xsd:restriction>
                </xsd:simpleType>
              </xsd:element>
            </xsd:sequence>
          </xsd:extension>
        </xsd:complexContent>
      </xsd:complexType>
    </xsd:element>
    <xsd:element name="PortfolioOfferings" ma:index="10" nillable="true" ma:displayName="Portfolio Offerings" ma:format="Dropdown" ma:internalName="PortfolioOffering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vanced Color Management"/>
                    <xsd:enumeration value="Application Development Services"/>
                    <xsd:enumeration value="Authentication Management Solutions"/>
                    <xsd:enumeration value="Booklet Making &amp; Binding"/>
                    <xsd:enumeration value="Business Development Services"/>
                    <xsd:enumeration value="Business Management &amp; Print MIS"/>
                    <xsd:enumeration value="Ccm &amp; Marketing Automation"/>
                    <xsd:enumeration value="Cloud Host &amp; Data Center Solutions &amp; Services"/>
                    <xsd:enumeration value="Cloud Optimization &amp; Migration Services"/>
                    <xsd:enumeration value="Color Management Services"/>
                    <xsd:enumeration value="Communication Services"/>
                    <xsd:enumeration value="Connectivity Solutions &amp; Services"/>
                    <xsd:enumeration value="Continuous Feed Finishing"/>
                    <xsd:enumeration value="Device Management Solutions &amp; Services"/>
                    <xsd:enumeration value="Digital Signage Solutions &amp; Services"/>
                    <xsd:enumeration value="Email Security &amp; Web Filtering Solutions"/>
                    <xsd:enumeration value="Endpoint Managed Detect &amp; Response Services"/>
                    <xsd:enumeration value="Enterprise Content Management Solutions"/>
                    <xsd:enumeration value="Envelope Printing Solutions"/>
                    <xsd:enumeration value="Fax Solutions"/>
                    <xsd:enumeration value="Healthcare Workflow Solutions"/>
                    <xsd:enumeration value="Information Governance Solutions"/>
                    <xsd:enumeration value="Information Governance Services"/>
                    <xsd:enumeration value="Inkjet Production Solutions &amp; Services"/>
                    <xsd:enumeration value="Inserting &amp; Folding &amp; Stacking"/>
                    <xsd:enumeration value="Intelligent Document Processing Solutions"/>
                    <xsd:enumeration value="Intelligent Document Processing Services"/>
                    <xsd:enumeration value="Intelligent Locker Solutions &amp; Services"/>
                    <xsd:enumeration value="Laminating &amp; Sealing &amp; Coating"/>
                    <xsd:enumeration value="Mailroom Solutions"/>
                    <xsd:enumeration value="Mailroom Services"/>
                    <xsd:enumeration value="Managed Email Security &amp; Web Filter Services"/>
                    <xsd:enumeration value="Managed Print Services"/>
                    <xsd:enumeration value="Managed Ransomware Services"/>
                    <xsd:enumeration value="Meeting Room Solutions &amp; Services"/>
                    <xsd:enumeration value="Microsoft 365 Backup Services"/>
                    <xsd:enumeration value="Miscellaneous Bus Continuity &amp; Disaster Recovery"/>
                    <xsd:enumeration value="Miscellaneous Business Process Management"/>
                    <xsd:enumeration value="Miscellaneous Business Process Solutions"/>
                    <xsd:enumeration value="Miscellaneous Business Process Services"/>
                    <xsd:enumeration value="Miscellaneous Cloud &amp; Infrastructure"/>
                    <xsd:enumeration value="Miscellaneous Cloud &amp; Infrastructure Solutions &amp; Services"/>
                    <xsd:enumeration value="Miscellaneous Comm &amp; Collab Solutions &amp; Services"/>
                    <xsd:enumeration value="Miscellaneous Cybersecurity"/>
                    <xsd:enumeration value="Miscellaneous Cybersecurity Solutions"/>
                    <xsd:enumeration value="Miscellaneous Cybersecurity Services"/>
                    <xsd:enumeration value="Miscellaneous Data Analytics &amp; Ai Solutions &amp; Services"/>
                    <xsd:enumeration value="Miscellaneous Digital Experience"/>
                    <xsd:enumeration value="Miscellaneous Digital Workspace"/>
                    <xsd:enumeration value="Miscellaneous GC Advanced Finishing"/>
                    <xsd:enumeration value="Miscellaneous GC Print Solutions &amp; Services"/>
                    <xsd:enumeration value="Miscellaneous GC Professional Services"/>
                    <xsd:enumeration value="Miscellaneous GC Software &amp; Solutions"/>
                    <xsd:enumeration value="Miscellaneous IT Infrastructure Solutions &amp; Services"/>
                    <xsd:enumeration value="Miscellaneous Managed Cybersecurity Services"/>
                    <xsd:enumeration value="Miscellaneous Networking Solutions &amp; Services"/>
                    <xsd:enumeration value="Miscellaneous Print Solutions &amp; Services"/>
                    <xsd:enumeration value="Miscellaneous Software Engineering Services"/>
                    <xsd:enumeration value="Miscellaneous Workplace Solutions &amp; Services"/>
                    <xsd:enumeration value="Network Monitoring &amp; Management Services"/>
                    <xsd:enumeration value="Office Print Solutions &amp; Services"/>
                    <xsd:enumeration value="Prepress &amp; Output Management"/>
                    <xsd:enumeration value="Printing &amp; Scanning Services"/>
                    <xsd:enumeration value="Private Public &amp; Hybrid Cloud Hosting"/>
                    <xsd:enumeration value="Privileged Access Management (PAM) Services"/>
                    <xsd:enumeration value="Ransomware Security Solutions"/>
                    <xsd:enumeration value="Robotic Process Automation Solutions"/>
                    <xsd:enumeration value="Scan &amp; Capture Solutions"/>
                    <xsd:enumeration value="Security Assessment Services"/>
                    <xsd:enumeration value="Server Backup Services"/>
                    <xsd:enumeration value="Server Infrastructure &amp; Management Solutions &amp; Services"/>
                    <xsd:enumeration value="Service Desk Solutions &amp; Services"/>
                    <xsd:enumeration value="Sheet Fed Solutions &amp; Services"/>
                    <xsd:enumeration value="Sign &amp; Graphics Services"/>
                    <xsd:enumeration value="Slitting &amp; Cutting &amp; Creasing"/>
                    <xsd:enumeration value="Training &amp; Design Services"/>
                    <xsd:enumeration value="Video Conferencing &amp; Collab Solutions &amp; Services"/>
                    <xsd:enumeration value="Virtualization Solutions &amp; Services"/>
                    <xsd:enumeration value="Vulnerability &amp; Penetration Testing Services"/>
                    <xsd:enumeration value="Web-To-Print"/>
                    <xsd:enumeration value="Wide Format Finishing"/>
                    <xsd:enumeration value="Wide Format Solutions &amp; Services"/>
                    <xsd:enumeration value="Workflow"/>
                    <xsd:enumeration value="Workflow &amp; Postal Optimization"/>
                    <xsd:enumeration value="Workflow Management Solutions"/>
                    <xsd:enumeration value="Workspace Management Solutions &amp; Services"/>
                    <xsd:enumeration value="Workstation Backup Services"/>
                    <xsd:enumeration value="Disaster Recovery as a Service"/>
                  </xsd:restriction>
                </xsd:simpleType>
              </xsd:element>
            </xsd:sequence>
          </xsd:extension>
        </xsd:complexContent>
      </xsd:complexType>
    </xsd:element>
    <xsd:element name="ProductFamily" ma:index="11" nillable="true" ma:displayName="Product Family" ma:format="Dropdown" ma:internalName="ProductFamil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3 B&amp;W MFP"/>
                    <xsd:enumeration value="A3 B&amp;W Printer"/>
                    <xsd:enumeration value="A3 Color MFP"/>
                    <xsd:enumeration value="A3 Color Printer"/>
                    <xsd:enumeration value="A4 B&amp;W MFP"/>
                    <xsd:enumeration value="A4 B&amp;W Printer"/>
                    <xsd:enumeration value="A4 Color MFP"/>
                    <xsd:enumeration value="A4 Color Printer"/>
                    <xsd:enumeration value="Access Intelligent ForMS Suite (IFS)"/>
                    <xsd:enumeration value="Account Records Management Intake (Legal)"/>
                    <xsd:enumeration value="Aec Wide Format"/>
                    <xsd:enumeration value="Amazon Web Services (AWS) Management"/>
                    <xsd:enumeration value="Apex Digital Lockers"/>
                    <xsd:enumeration value="Application Monitoring &amp; Management"/>
                    <xsd:enumeration value="Aspire Backup Management &amp; Disaster Recovery"/>
                    <xsd:enumeration value="Aspire Hosting Services"/>
                    <xsd:enumeration value="Aspire Lob Application Support"/>
                    <xsd:enumeration value="Assessment (Print Solutions &amp; Services)"/>
                    <xsd:enumeration value="Azure Backup"/>
                    <xsd:enumeration value="Backup Disaster &amp; Recovery (BDR)"/>
                    <xsd:enumeration value="Bus Continuity &amp; Disaster Recovery Other"/>
                    <xsd:enumeration value="Business Process Solutions Other"/>
                    <xsd:enumeration value="Business Process Services Other"/>
                    <xsd:enumeration value="Carbonite Backup"/>
                    <xsd:enumeration value="Carbonite Backup For Microsoft 365"/>
                    <xsd:enumeration value="Cloud &amp; Infrastructure Solutions &amp; Services Other"/>
                    <xsd:enumeration value="Cloud Migrations"/>
                    <xsd:enumeration value="Cloudshift Server &amp; Desktop"/>
                    <xsd:enumeration value="Coalfire"/>
                    <xsd:enumeration value="Comm &amp; Collab Solutions &amp; Services Other"/>
                    <xsd:enumeration value="Condeco"/>
                    <xsd:enumeration value="Connected Backup"/>
                    <xsd:enumeration value="Consulting (Business Process Management)"/>
                    <xsd:enumeration value="Consulting (Cloud &amp; Infrastructure)"/>
                    <xsd:enumeration value="Consulting (Comm &amp; Collab Solutions &amp; Services)"/>
                    <xsd:enumeration value="Consulting (Cybersecurity)"/>
                    <xsd:enumeration value="Consulting (Digital Experience)"/>
                    <xsd:enumeration value="Consulting (Workplace Solutions &amp; Services)"/>
                    <xsd:enumeration value="Cyberark"/>
                    <xsd:enumeration value="Cyberark Managed Services"/>
                    <xsd:enumeration value="Cybersecurity Solutions Other"/>
                    <xsd:enumeration value="Cybersecurity Services Other"/>
                    <xsd:enumeration value="Data Analytics &amp; AI Solutions &amp; Services Other"/>
                    <xsd:enumeration value="Developmentice &amp; Desktop Management"/>
                    <xsd:enumeration value="Digital Rights Management"/>
                    <xsd:enumeration value="Docuware"/>
                    <xsd:enumeration value="eDiscovery Services"/>
                    <xsd:enumeration value="Edu Web Filter"/>
                    <xsd:enumeration value="Engineering (Business Process Management)"/>
                    <xsd:enumeration value="Engineering (Cloud &amp; Infrastructure)"/>
                    <xsd:enumeration value="Engineering (Cybersecurity)"/>
                    <xsd:enumeration value="Engineering (Digital Experience)"/>
                    <xsd:enumeration value="Engineering (Digital Workspace)"/>
                    <xsd:enumeration value="Enterprise Content Management Solutions Other"/>
                    <xsd:enumeration value="Ephesoft Transact"/>
                    <xsd:enumeration value="Fax Solutions Other"/>
                    <xsd:enumeration value="File Analysis Services"/>
                    <xsd:enumeration value="Fujitsu Scanners"/>
                    <xsd:enumeration value="GC-Advanced Career Education (ACE)"/>
                    <xsd:enumeration value="GC-Advanced Finishing ISF"/>
                    <xsd:enumeration value="GC-Advanced Finishing Other"/>
                    <xsd:enumeration value="GC-Avanti Solutions"/>
                    <xsd:enumeration value="GC-Bcc Postal Solutions"/>
                    <xsd:enumeration value="GC-Bus Continuity &amp; Disaster Recovery"/>
                    <xsd:enumeration value="GC-CGS Color Portfolio"/>
                    <xsd:enumeration value="GC-Colex Cutting Systems"/>
                    <xsd:enumeration value="GC-Color-Logic Design Suite"/>
                    <xsd:enumeration value="GC-EFI Color Management"/>
                    <xsd:enumeration value="GC-EFI Fiery Controllers"/>
                    <xsd:enumeration value="GC-EFI Fiery Prepress &amp; Output Management"/>
                    <xsd:enumeration value="GC-EFI Fiery XF"/>
                    <xsd:enumeration value="GC-EFI Wide Format Printers"/>
                    <xsd:enumeration value="GC-Envelope Printing"/>
                    <xsd:enumeration value="GC-EPS Marketdirect Cross Media"/>
                    <xsd:enumeration value="GC-EPS Marketdirect Storefront"/>
                    <xsd:enumeration value="GC-EPS Printsmith Vision"/>
                    <xsd:enumeration value="GC-EPS Quick Print Suite"/>
                    <xsd:enumeration value="GC-Epson P&amp;T Series Printers"/>
                    <xsd:enumeration value="GC-HPS &amp; Continuous Feed Finishing"/>
                    <xsd:enumeration value="GC-Infoprint 5000"/>
                    <xsd:enumeration value="GC-Inkjet Production ISF"/>
                    <xsd:enumeration value="GC-Inserters &amp; Folders"/>
                    <xsd:enumeration value="GC-Kyocera Taskalfa Pro 15000C"/>
                    <xsd:enumeration value="GC-Laminators"/>
                    <xsd:enumeration value="GC-Marcomcentral"/>
                    <xsd:enumeration value="GC-Marcomcentral Fusionpro"/>
                    <xsd:enumeration value="GC-Marketing Technology (MAM &amp; DAM)"/>
                    <xsd:enumeration value="GC-Objectif Lune Connect"/>
                    <xsd:enumeration value="GC-Objectif Lune Planetpress Capture OTG"/>
                    <xsd:enumeration value="GC-Onyx Solutions"/>
                    <xsd:enumeration value="GC-Other Paper Handling"/>
                    <xsd:enumeration value="GC-P3 Software"/>
                    <xsd:enumeration value="GC-Partner Binders &amp; Booklet Makers"/>
                    <xsd:enumeration value="GC-Partner Business Development"/>
                    <xsd:enumeration value="GC-Partner CCM &amp; Marketing Services"/>
                    <xsd:enumeration value="GC-Partner Color Management"/>
                    <xsd:enumeration value="GC-Partner Color Portfolio"/>
                    <xsd:enumeration value="GC-Partner Communications Management"/>
                    <xsd:enumeration value="GC-Partner DFE &amp; RIP"/>
                    <xsd:enumeration value="GC-Partner Sign &amp; Graphics Services"/>
                    <xsd:enumeration value="GC-Partner Training &amp; Design Services"/>
                    <xsd:enumeration value="GC-Partner Workflow Services"/>
                    <xsd:enumeration value="GC-Print Solutions &amp; Services Other"/>
                    <xsd:enumeration value="GC-Printnet Solutions"/>
                    <xsd:enumeration value="GC-Pro C-Series Production Color"/>
                    <xsd:enumeration value="GC-Pro Series Production B&amp;W"/>
                    <xsd:enumeration value="GC-Pro VC Series"/>
                    <xsd:enumeration value="GC-Pro Z75"/>
                    <xsd:enumeration value="GC-Professional Services Other"/>
                    <xsd:enumeration value="GC-Psi Envelope Printing"/>
                    <xsd:enumeration value="GC-Quadient Inspire"/>
                    <xsd:enumeration value="GC-Quadient Solutions"/>
                    <xsd:enumeration value="GC-Ricoh Advanced SW Solutions"/>
                    <xsd:enumeration value="GC-Ricoh Auto Color Adjuster"/>
                    <xsd:enumeration value="GC-Ricoh Binders BM &amp; Interposers"/>
                    <xsd:enumeration value="GC-Ricoh Business Developmentelopment"/>
                    <xsd:enumeration value="GC-Ricoh Clickable Paper"/>
                    <xsd:enumeration value="GC-Ricoh Color Management"/>
                    <xsd:enumeration value="GC-Ricoh Communications Management"/>
                    <xsd:enumeration value="GC-Ricoh Hybrid Mail"/>
                    <xsd:enumeration value="GC-Ricoh Infoprint Manager"/>
                    <xsd:enumeration value="GC-Ricoh L-Series"/>
                    <xsd:enumeration value="GC-Ricoh Process Director"/>
                    <xsd:enumeration value="GC-Ricoh Sign &amp; Graphics Services"/>
                    <xsd:enumeration value="GC-Ricoh Supervisor"/>
                    <xsd:enumeration value="GC-Ricoh Totalflow Batchbuilder"/>
                    <xsd:enumeration value="GC-Ricoh Totalflow Prep &amp; PM"/>
                    <xsd:enumeration value="GC-Ricoh Training &amp; Design Services"/>
                    <xsd:enumeration value="GC-Ricoh T-Series"/>
                    <xsd:enumeration value="GC-Ricoh Web Enablement Solutions Suite"/>
                    <xsd:enumeration value="GC-Ricoh Workflow Services"/>
                    <xsd:enumeration value="GC-Roland Cutters"/>
                    <xsd:enumeration value="GC-Roland Printers"/>
                    <xsd:enumeration value="GC-Rsa Qdirect &amp; Ondemand"/>
                    <xsd:enumeration value="GC-RSA Solutions"/>
                    <xsd:enumeration value="GC-RSA Webcrd"/>
                    <xsd:enumeration value="GC-Sheet Fed ISF"/>
                    <xsd:enumeration value="GC-Slitters Cutters &amp; Creasers"/>
                    <xsd:enumeration value="GC-Software &amp; Solutions Other"/>
                    <xsd:enumeration value="GC-Stackers"/>
                    <xsd:enumeration value="GC-Ultimate Solutions"/>
                    <xsd:enumeration value="GC-UV Coaters"/>
                    <xsd:enumeration value="GC-Wide Format ISF"/>
                    <xsd:enumeration value="GC-Xante Envelope Printing"/>
                    <xsd:enumeration value="GC-Xante Flatbed Printers"/>
                    <xsd:enumeration value="GC-X-Rite"/>
                    <xsd:enumeration value="Healthware Systems Activeware"/>
                    <xsd:enumeration value="IBP Other"/>
                    <xsd:enumeration value="Imaging &amp; Scanning Services MS Offsite"/>
                    <xsd:enumeration value="Imaging &amp; Scanning Services MS Onsite"/>
                    <xsd:enumeration value="Intelligent Delivery Services"/>
                    <xsd:enumeration value="InterSystems Healthshare &amp; Iris"/>
                    <xsd:enumeration value="iOffice (Print &amp; Mail Room Management)"/>
                    <xsd:enumeration value="iOffice Workspace Management Software"/>
                    <xsd:enumeration value="IT Field Support Services"/>
                    <xsd:enumeration value="IT Health Check"/>
                    <xsd:enumeration value="IT Infrastructure Solutions &amp; Services Other"/>
                    <xsd:enumeration value="IT Service Desk"/>
                    <xsd:enumeration value="Kodak Alaris Scanners"/>
                    <xsd:enumeration value="Kofax Capture"/>
                    <xsd:enumeration value="Kofax Controlsuite"/>
                    <xsd:enumeration value="Kofax Copitrak"/>
                    <xsd:enumeration value="Kofax RPA"/>
                    <xsd:enumeration value="Kofax Totalagility (KTA)"/>
                    <xsd:enumeration value="Kofax Transformation Modules (KTM)"/>
                    <xsd:enumeration value="Legal Hosted Desktop"/>
                    <xsd:enumeration value="LRS VPSX"/>
                    <xsd:enumeration value="Managed Cybersecurity Services Other"/>
                    <xsd:enumeration value="Managed Review Services"/>
                    <xsd:enumeration value="Managed Security Services"/>
                    <xsd:enumeration value="Meeting Room Services"/>
                    <xsd:enumeration value="Microsoft 365 Licenses"/>
                    <xsd:enumeration value="Microsoft 365 Managed IT Services"/>
                    <xsd:enumeration value="Microsoft Azure Management"/>
                    <xsd:enumeration value="Microsoft Defender For Office 365"/>
                    <xsd:enumeration value="Microsoft Subscriptions (SPLA)"/>
                    <xsd:enumeration value="Microsoft TeaMS Phone For Small Business"/>
                    <xsd:enumeration value="Microsoft TeaMS Rooms"/>
                    <xsd:enumeration value="Mobile Developmentice Management"/>
                    <xsd:enumeration value="Network &amp; Server Management"/>
                    <xsd:enumeration value="Networking Solutions &amp; Services Other"/>
                    <xsd:enumeration value="Nintex Promapp"/>
                    <xsd:enumeration value="Nintex RPA"/>
                    <xsd:enumeration value="Nintex Sign"/>
                    <xsd:enumeration value="Nintex Workflow"/>
                    <xsd:enumeration value="Objectif Lune Capture On the go"/>
                    <xsd:enumeration value="Objectif Lune Planetpress"/>
                    <xsd:enumeration value="Office Print Solutions &amp; Services Other"/>
                    <xsd:enumeration value="Openaxes"/>
                    <xsd:enumeration value="Opentext Rightfax"/>
                    <xsd:enumeration value="Opentext XM Fax"/>
                    <xsd:enumeration value="Order &amp; Referral Management"/>
                    <xsd:enumeration value="Packets &amp; Letters"/>
                    <xsd:enumeration value="Papercut Hive"/>
                    <xsd:enumeration value="Papercut MF"/>
                    <xsd:enumeration value="Patient Information Management Services (PIMS)"/>
                    <xsd:enumeration value="PC Depot-Repair-Imaging"/>
                    <xsd:enumeration value="Pitney Bowes"/>
                    <xsd:enumeration value="Policy Compliance Management"/>
                    <xsd:enumeration value="Print Solutions &amp; Services Other"/>
                    <xsd:enumeration value="Pro-Av Digital Signage"/>
                    <xsd:enumeration value="Production Print &amp; Mail Services MS Offsite"/>
                    <xsd:enumeration value="Production Print &amp; Mail Services MS Onsite"/>
                    <xsd:enumeration value="Project Management (Business Process Management)"/>
                    <xsd:enumeration value="Project Management (Cloud &amp; Infrastructure)"/>
                    <xsd:enumeration value="Project Management (Cybersecurity)"/>
                    <xsd:enumeration value="Project Management (Digital Experience)"/>
                    <xsd:enumeration value="Project Management (Digital Workspace)"/>
                    <xsd:enumeration value="Projectors"/>
                    <xsd:enumeration value="Proofpoint"/>
                    <xsd:enumeration value="Proofpoint Managed Services"/>
                    <xsd:enumeration value="Qtrak Intelligent Lockers"/>
                    <xsd:enumeration value="Quadient"/>
                    <xsd:enumeration value="Ransomcare"/>
                    <xsd:enumeration value="Ransomcare Managed Services"/>
                    <xsd:enumeration value="Return Mail Services"/>
                    <xsd:enumeration value="Return To Work Security Services"/>
                    <xsd:enumeration value="RF Ideas Card Readers"/>
                    <xsd:enumeration value="Ricoh @Remote Connector NX"/>
                    <xsd:enumeration value="Ricoh Accounts Payable"/>
                    <xsd:enumeration value="Ricoh Accounts Receivable &amp; Check 21"/>
                    <xsd:enumeration value="Ricoh Analytics For Print"/>
                    <xsd:enumeration value="Ricoh CAC-PIV"/>
                    <xsd:enumeration value="Ricoh Capture And Conversion"/>
                    <xsd:enumeration value="Ricoh Claims Management"/>
                    <xsd:enumeration value="Ricoh Eforms Manager"/>
                    <xsd:enumeration value="Ricoh Electronic Data Exchange (EDE)"/>
                    <xsd:enumeration value="Ricoh Graphics As A Service MS Offsite"/>
                    <xsd:enumeration value="Ricoh Graphics As A Service MS Onsite"/>
                    <xsd:enumeration value="Ricoh IFPD Hardware"/>
                    <xsd:enumeration value="Ricoh IFPD Software"/>
                    <xsd:enumeration value="Ricoh Managed Print As A Services (MPaaS)"/>
                    <xsd:enumeration value="Ricoh MPS (Ricoh &amp; 3rd Party) Offsite"/>
                    <xsd:enumeration value="Ricoh MPS (Ricoh &amp; 3rd Party) Onsite"/>
                    <xsd:enumeration value="Ricoh MPS (Zebra) Offsite"/>
                    <xsd:enumeration value="Ricoh MPS (Zebra) Onsite"/>
                    <xsd:enumeration value="Ricoh Siprnet Token Authentication"/>
                    <xsd:enumeration value="Ricoh Smart Integration (RSI)"/>
                    <xsd:enumeration value="Ricoh Smart Rooms"/>
                    <xsd:enumeration value="Ricoh Streamline NX"/>
                    <xsd:enumeration value="Ricoh Services for IBM Power Series"/>
                    <xsd:enumeration value="RMSSC"/>
                    <xsd:enumeration value="Service Advancedantage"/>
                    <xsd:enumeration value="Sharepoint Developmentelopment Services"/>
                    <xsd:enumeration value="Sitecore Developmentelopment Services"/>
                    <xsd:enumeration value="Software Engineering Services Other"/>
                    <xsd:enumeration value="Stethos Intelligent Barcode Solution"/>
                    <xsd:enumeration value="TAS Training"/>
                    <xsd:enumeration value="Tech Services"/>
                    <xsd:enumeration value="Tech Solutions Management (Business Process Management)"/>
                    <xsd:enumeration value="Tech Solutions Management (Digital Workspace)"/>
                    <xsd:enumeration value="Traditional Legal Services"/>
                    <xsd:enumeration value="TZ Digital Lockers"/>
                    <xsd:enumeration value="Veeam Backup &amp; Recovery"/>
                    <xsd:enumeration value="Voice Over IP (VOIP)"/>
                    <xsd:enumeration value="Workplace Solutions &amp; Services Other"/>
                    <xsd:enumeration value="Workspace Management Services MS Onsite"/>
                    <xsd:enumeration value="Workstation &amp; Server Backup Management Edu"/>
                    <xsd:enumeration value="Kofax VRS"/>
                    <xsd:enumeration value="RHAS"/>
                    <xsd:enumeration value="Infrastructure as a Service (IaaS)"/>
                    <xsd:enumeration value="Disaster Recovery as a Service (DraaS)"/>
                    <xsd:enumeration value="VMware"/>
                    <xsd:enumeration value="Microsoft Azure"/>
                    <xsd:enumeration value="Replication as a Service"/>
                    <xsd:enumeration value="CAC | PIV Authentication Solution Choice 266"/>
                    <xsd:enumeration value="Centralized Printing Solutions"/>
                    <xsd:enumeration value="Ricoh Scanners"/>
                    <xsd:enumeration value="Ricoh Print Driver Packager NX"/>
                    <xsd:enumeration value="Ricoh Always Current Technology"/>
                    <xsd:enumeration value="Ricoh Kintone plus"/>
                    <xsd:enumeration value="Managed Web Filtering"/>
                    <xsd:enumeration value="Security"/>
                    <xsd:enumeration value="Ricoh RPM Enablement"/>
                  </xsd:restriction>
                </xsd:simpleType>
              </xsd:element>
            </xsd:sequence>
          </xsd:extension>
        </xsd:complexContent>
      </xsd:complexType>
    </xsd:element>
    <xsd:element name="Product" ma:index="12" nillable="true" ma:displayName="Geography" ma:format="Dropdown" ma:internalName="Product">
      <xsd:simpleType>
        <xsd:restriction base="dms:Choice">
          <xsd:enumeration value="RUS"/>
          <xsd:enumeration value="RNA"/>
          <xsd:enumeration value="RCI"/>
        </xsd:restriction>
      </xsd:simpleType>
    </xsd:element>
    <xsd:element name="CustomerFacing" ma:index="13" nillable="true" ma:displayName="Customer Facing" ma:default="1" ma:format="Dropdown" ma:internalName="CustomerFacing">
      <xsd:simpleType>
        <xsd:restriction base="dms:Boolean"/>
      </xsd:simpleType>
    </xsd:element>
    <xsd:element name="Lifecycle" ma:index="14" nillable="true" ma:displayName="Lifecycle" ma:format="RadioButtons" ma:internalName="Lifecycle">
      <xsd:simpleType>
        <xsd:restriction base="dms:Choice">
          <xsd:enumeration value="Active"/>
          <xsd:enumeration value="Archived"/>
        </xsd:restriction>
      </xsd:simpleType>
    </xsd:element>
    <xsd:element name="DocumentType" ma:index="15" nillable="true" ma:displayName="Document Type" ma:format="Dropdown" ma:internalName="DocumentType">
      <xsd:simpleType>
        <xsd:restriction base="dms:Choice">
          <xsd:enumeration value="Announcement"/>
          <xsd:enumeration value="Brochure"/>
          <xsd:enumeration value="Case Study"/>
          <xsd:enumeration value="Certifications &amp; Awards"/>
          <xsd:enumeration value="Compatibility Chart"/>
          <xsd:enumeration value="Competitive"/>
          <xsd:enumeration value="Configuration"/>
          <xsd:enumeration value="Environmental"/>
          <xsd:enumeration value="Guide"/>
          <xsd:enumeration value="Order Codes"/>
          <xsd:enumeration value="Presentation"/>
          <xsd:enumeration value="Recommended Paper List"/>
          <xsd:enumeration value="Training"/>
          <xsd:enumeration value="White Paper"/>
          <xsd:enumeration value="Partner Information"/>
          <xsd:enumeration value="Version Release Notes"/>
          <xsd:enumeration value="Zipped Archive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8a6d8c5-8c03-47c1-b75c-f6292a35d6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oductManager" ma:index="28" nillable="true" ma:displayName="Product Manager" ma:format="Dropdown" ma:list="UserInfo" ma:SharePointGroup="0" ma:internalName="ProductManag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ments" ma:index="29" nillable="true" ma:displayName="Comments" ma:format="Dropdown" ma:internalName="Comments">
      <xsd:simpleType>
        <xsd:restriction base="dms:Note">
          <xsd:maxLength value="255"/>
        </xsd:restriction>
      </xsd:simpleType>
    </xsd:element>
    <xsd:element name="Model" ma:index="30" nillable="true" ma:displayName="Model | Product" ma:format="Dropdown" ma:internalName="Model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Pro C7210S and Pro C7200X Series"/>
                        <xsd:enumeration value="Pro C9210 Series"/>
                        <xsd:enumeration value="Pro C5310S Series"/>
                        <xsd:enumeration value="Pro 8320s Series"/>
                        <xsd:enumeration value="Onyx"/>
                        <xsd:enumeration value="BCC"/>
                        <xsd:enumeration value="Xante X Series"/>
                        <xsd:enumeration value="Roland VG3 TrueVis Series"/>
                        <xsd:enumeration value="Pro L5160e"/>
                        <xsd:enumeration value="Roland CAMM-1 GR2 Vinyl Cutters"/>
                        <xsd:enumeration value="Colex Sharpcut Pro Creator"/>
                        <xsd:enumeration value="eProductivity Software"/>
                        <xsd:enumeration value="RSA WebCRD"/>
                        <xsd:enumeration value="Rollem Insignia"/>
                        <xsd:enumeration value="Duplo HC-550i"/>
                        <xsd:enumeration value="Duplo DPC-2024"/>
                        <xsd:enumeration value="Duplo DPC-600"/>
                        <xsd:enumeration value="Duplo DC-648"/>
                        <xsd:enumeration value="EFI Pro 24F"/>
                        <xsd:enumeration value="Epson SureColor P7570/P9570"/>
                        <xsd:enumeration value="Pro TF6251"/>
                        <xsd:enumeration value="EFI Pro 30F"/>
                        <xsd:enumeration value="EFI Pro 30H"/>
                        <xsd:enumeration value="Roland VG3 TrueVIS Series Large Format Inkjet Printer | Cutters"/>
                        <xsd:enumeration value="EFI H1625 LED | EFI Pro 16H"/>
                        <xsd:enumeration value="UD-310 Rotary Die Cutter"/>
                        <xsd:enumeration value="PSQ224"/>
                        <xsd:enumeration value="PSQ160"/>
                        <xsd:enumeration value="Plockmatic BM3035 3050"/>
                        <xsd:enumeration value="VC70000"/>
                        <xsd:enumeration value="VC60000"/>
                        <xsd:enumeration value="VC40000"/>
                        <xsd:enumeration value="Kyocera TASKalfa Pro 15000c"/>
                        <xsd:enumeration value="Meeting Room Services"/>
                        <xsd:enumeration value="Microsoft Teams Phone"/>
                        <xsd:enumeration value="Ricoh Smart Rooms"/>
                        <xsd:enumeration value="Quadient DS-64i"/>
                        <xsd:enumeration value="Duplo DPC-500"/>
                        <xsd:enumeration value="Duplo HC-680i"/>
                        <xsd:enumeration value="Duplo DC-618"/>
                        <xsd:enumeration value="Duplo DF-1300L"/>
                        <xsd:enumeration value="Duplo DF-990A DF-999A"/>
                        <xsd:enumeration value="IFPD A-Series"/>
                        <xsd:enumeration value="Docuware"/>
                        <xsd:enumeration value="Ricoh Claims Management"/>
                        <xsd:enumeration value="Capture and Conversion"/>
                        <xsd:enumeration value="Microsoft Teams Phone"/>
                        <xsd:enumeration value="OpenText RightFax"/>
                        <xsd:enumeration value="Intelligent Delivery Service"/>
                        <xsd:enumeration value="Ricoh Smart Rooms"/>
                        <xsd:enumeration value="DRaaS"/>
                        <xsd:enumeration value="iOffice"/>
                        <xsd:enumeration value="IT Health Check"/>
                        <xsd:enumeration value="MS Backup 365"/>
                        <xsd:enumeration value="Accounts Payable"/>
                        <xsd:enumeration value="Ransomcare"/>
                        <xsd:enumeration value="Fax2Mail"/>
                        <xsd:enumeration value="OpenText RightFax"/>
                        <xsd:enumeration value="InfoGov"/>
                        <xsd:enumeration value="Microsoft 365 Managed IT Services"/>
                        <xsd:enumeration value="Legal IT Services Hosted Desktop"/>
                        <xsd:enumeration value="Infrastructure as a Service"/>
                        <xsd:enumeration value="eDiscovery | Forensic"/>
                        <xsd:enumeration value="Kofax"/>
                        <xsd:enumeration value="Return Mail Services"/>
                        <xsd:enumeration value="Access Intelligent Forms Suite"/>
                        <xsd:enumeration value="RPaaS"/>
                        <xsd:enumeration value="RightFax"/>
                        <xsd:enumeration value="D5530BK"/>
                        <xsd:enumeration value="VC | Common Resources"/>
                        <xsd:enumeration value="D6520BK"/>
                        <xsd:enumeration value="D7510BK"/>
                        <xsd:enumeration value="D8600BK"/>
                        <xsd:enumeration value="Ricoh Creative Collaboration"/>
                        <xsd:enumeration value="Qwizdom"/>
                        <xsd:enumeration value="Reactiv SUITE"/>
                        <xsd:enumeration value="QuickLaunch"/>
                        <xsd:enumeration value="Intelligent Locker Solutions"/>
                        <xsd:enumeration value="QTrak"/>
                        <xsd:enumeration value="Apex"/>
                        <xsd:enumeration value="TZ Digital Lockers"/>
                        <xsd:enumeration value="iOFFICE | DW"/>
                        <xsd:enumeration value="IT Service Desk"/>
                        <xsd:enumeration value="Return to Work Security Services"/>
                        <xsd:enumeration value="Ricoh Analytics for Print"/>
                        <xsd:enumeration value="MPaaS"/>
                        <xsd:enumeration value="Managed Print"/>
                        <xsd:enumeration value="Ricoh Smart Integration (RSI)"/>
                        <xsd:enumeration value="Streamline NX"/>
                        <xsd:enumeration value="Stethos | IBS"/>
                        <xsd:enumeration value="Remote Connector NX"/>
                        <xsd:enumeration value="PaperCut MF"/>
                        <xsd:enumeration value="LRS VPSX"/>
                        <xsd:enumeration value="Zebra"/>
                        <xsd:enumeration value="SP C842"/>
                        <xsd:enumeration value="SP 8400DN"/>
                        <xsd:enumeration value="IM CW2200"/>
                        <xsd:enumeration value="MP W6700SP"/>
                        <xsd:enumeration value="CGS"/>
                        <xsd:enumeration value="Ricoh Supervisor"/>
                        <xsd:enumeration value="eProductivity Software"/>
                        <xsd:enumeration value="MarcomGather"/>
                        <xsd:enumeration value="Advance Finishing Services"/>
                        <xsd:enumeration value="Ricoh Marketing Services"/>
                        <xsd:enumeration value="Color-Logic"/>
                        <xsd:enumeration value="InfoPrint Manager"/>
                        <xsd:enumeration value="BatchBuilder"/>
                        <xsd:enumeration value="Web Enablement Solutions"/>
                        <xsd:enumeration value="EFI Fiery Central"/>
                        <xsd:enumeration value="MarcomCentral FusionPro"/>
                        <xsd:enumeration value="IM 2500/3500/4000/5000/6000"/>
                        <xsd:enumeration value="IM C2500 / IM C3000 / IM C3500 / IM C4500 / IM C6000"/>
                        <xsd:enumeration value="P C600"/>
                        <xsd:enumeration value="M C251FW/P C311W"/>
                        <xsd:enumeration value="M C240FW/P C200W"/>
                        <xsd:enumeration value="IM C6500/IM C8000"/>
                        <xsd:enumeration value="M 320F/P 311"/>
                        <xsd:enumeration value="IM C530FB"/>
                        <xsd:enumeration value="IM 350F/IM 430F/ M 430Fb"/>
                        <xsd:enumeration value="IM 550F/IM 600SRF"/>
                        <xsd:enumeration value="P 501/P 502"/>
                        <xsd:enumeration value="P 800"/>
                        <xsd:enumeration value="Ricoh eForms Manager"/>
                        <xsd:enumeration value="DW | Common Resources"/>
                        <xsd:enumeration value="CAC | PIV"/>
                        <xsd:enumeration value="Print Driver Packager NX"/>
                        <xsd:enumeration value="Card Readers"/>
                        <xsd:enumeration value="Security | SIPRNet"/>
                        <xsd:enumeration value="Kofax ControlSuite"/>
                        <xsd:enumeration value="Kofax Equitrac 6"/>
                        <xsd:enumeration value="Kofax AutoStore 8"/>
                        <xsd:enumeration value="Kofax Output Manager 5"/>
                        <xsd:enumeration value="CloudStream"/>
                        <xsd:enumeration value="T7210"/>
                        <xsd:enumeration value="Colex Bubble"/>
                        <xsd:enumeration value="Avanti Slingshot"/>
                        <xsd:enumeration value="IM 7000/IM8000/IM9000"/>
                        <xsd:enumeration value="Kofax Partner Resource Files"/>
                        <xsd:enumeration value="Ricoh Scanners"/>
                        <xsd:enumeration value="IJM C180F"/>
                        <xsd:enumeration value="IM C400F"/>
                        <xsd:enumeration value="Ricoh Auto Color Adjuster"/>
                        <xsd:enumeration value="Duplo HC-680i Hydraulic Cutter"/>
                        <xsd:enumeration value="Duplo DC-618 Slitter/Cutter/Creaser"/>
                        <xsd:enumeration value="Ultimate Impostrip"/>
                        <xsd:enumeration value="Printnet Solutions"/>
                        <xsd:enumeration value="P3 Software"/>
                        <xsd:enumeration value="Ricoh TotalFlow Prep &amp; Production Manager"/>
                        <xsd:enumeration value="MarcomCentral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3ac13a-b2aa-4179-8f41-cfea0d00f95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f3af99e-1dd4-42c7-ad85-925d8a7a1edd}" ma:internalName="TaxCatchAll" ma:showField="CatchAllData" ma:web="1d3ac13a-b2aa-4179-8f41-cfea0d00f9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BBA89-E518-4BE6-864B-979D352E15F8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0c688ba-d7e6-407b-8c35-f2a020af6bce"/>
    <ds:schemaRef ds:uri="9f603e1a-c728-40a1-8581-1b49efeb4da7"/>
    <ds:schemaRef ds:uri="http://schemas.microsoft.com/sharepoint/v3"/>
    <ds:schemaRef ds:uri="http://www.w3.org/XML/1998/namespace"/>
    <ds:schemaRef ds:uri="ccad6446-3d77-408e-af0d-693a8927ff51"/>
    <ds:schemaRef ds:uri="1d3ac13a-b2aa-4179-8f41-cfea0d00f959"/>
  </ds:schemaRefs>
</ds:datastoreItem>
</file>

<file path=customXml/itemProps2.xml><?xml version="1.0" encoding="utf-8"?>
<ds:datastoreItem xmlns:ds="http://schemas.openxmlformats.org/officeDocument/2006/customXml" ds:itemID="{BE2FC4DF-2B29-47CD-9744-F5816AA9F8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ad6446-3d77-408e-af0d-693a8927ff51"/>
    <ds:schemaRef ds:uri="1d3ac13a-b2aa-4179-8f41-cfea0d00f9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895793-988B-439C-A960-E5981E8492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35376</TotalTime>
  <Words>632</Words>
  <Application>Microsoft Office PowerPoint</Application>
  <PresentationFormat>Widescreen</PresentationFormat>
  <Paragraphs>106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Ricoh PPT Template - Office 2007_2010 Users</vt:lpstr>
      <vt:lpstr>1_Contents</vt:lpstr>
      <vt:lpstr>2_Divider</vt:lpstr>
      <vt:lpstr>3_Questions</vt:lpstr>
      <vt:lpstr>4_Colours</vt:lpstr>
      <vt:lpstr>Logo</vt:lpstr>
      <vt:lpstr>rf IDEAS new WAVE ID®  Gen2.5 SOP reader launch  </vt:lpstr>
      <vt:lpstr>New Product Introduction</vt:lpstr>
      <vt:lpstr>New WAVE ID® Ricoh Universal SOP Reader</vt:lpstr>
      <vt:lpstr>G2.5 SOP A3 –A4 Tilt Views</vt:lpstr>
      <vt:lpstr>rf IDEAS ENGAGE Partner Portal Ricoh page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 IDEAS Wave ID Ricoh SOP Readers</dc:title>
  <dc:creator>Megan Flynn</dc:creator>
  <cp:lastModifiedBy>Dan Delrosso</cp:lastModifiedBy>
  <cp:revision>248</cp:revision>
  <dcterms:created xsi:type="dcterms:W3CDTF">2020-04-30T01:45:34Z</dcterms:created>
  <dcterms:modified xsi:type="dcterms:W3CDTF">2023-09-29T19:46:46Z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0x010100F6221B7E9E312346A25FC5AAF94801B7</vt:lpwstr>
  </property>
  <property fmtid="{D5CDD505-2E9C-101B-9397-08002B2CF9AE}" pid="3" name="MediaServiceImageTags">
    <vt:lpwstr/>
  </property>
  <property fmtid="{D5CDD505-2E9C-101B-9397-08002B2CF9AE}" pid="4" name="_ExtendedDescription">
    <vt:lpwstr/>
  </property>
</Properties>
</file>